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540" r:id="rId3"/>
    <p:sldId id="538" r:id="rId4"/>
    <p:sldId id="547" r:id="rId5"/>
    <p:sldId id="542" r:id="rId6"/>
    <p:sldId id="521" r:id="rId7"/>
    <p:sldId id="522" r:id="rId8"/>
    <p:sldId id="539" r:id="rId9"/>
    <p:sldId id="545" r:id="rId10"/>
    <p:sldId id="524" r:id="rId11"/>
    <p:sldId id="536" r:id="rId12"/>
    <p:sldId id="504" r:id="rId13"/>
    <p:sldId id="546" r:id="rId14"/>
    <p:sldId id="286" r:id="rId15"/>
    <p:sldId id="484" r:id="rId16"/>
    <p:sldId id="515" r:id="rId17"/>
    <p:sldId id="508" r:id="rId18"/>
    <p:sldId id="509" r:id="rId19"/>
    <p:sldId id="525" r:id="rId20"/>
    <p:sldId id="527" r:id="rId21"/>
    <p:sldId id="491" r:id="rId22"/>
    <p:sldId id="530" r:id="rId23"/>
    <p:sldId id="534" r:id="rId24"/>
    <p:sldId id="502" r:id="rId25"/>
    <p:sldId id="53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855"/>
    <a:srgbClr val="4C0449"/>
    <a:srgbClr val="841949"/>
    <a:srgbClr val="7F0078"/>
    <a:srgbClr val="7C0B3E"/>
    <a:srgbClr val="781944"/>
    <a:srgbClr val="674779"/>
    <a:srgbClr val="3B234C"/>
    <a:srgbClr val="E4E4E4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4660"/>
  </p:normalViewPr>
  <p:slideViewPr>
    <p:cSldViewPr snapToGrid="0">
      <p:cViewPr varScale="1">
        <p:scale>
          <a:sx n="74" d="100"/>
          <a:sy n="74" d="100"/>
        </p:scale>
        <p:origin x="9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84CF2-7DC6-4334-8F49-A1391269EB87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D530F-0C0F-492F-A823-23EA8B2598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9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6276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7231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413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575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41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2941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771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3829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094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305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481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245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 is how next gen automation of InvoiceMate is different than automation of legacy ERPs and accounting packages: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41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D8BA7-7CCB-4F7E-A8C2-22A1E77DE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A8301-9C16-4AC5-A314-92B2BD45E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CF607-A96F-46E4-B233-CF6AD9691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E888-5777-42AB-AF6E-F938CBC0590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9F0B7-58FF-494A-8C2D-3E1CDB28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31380-AE26-4E20-BB4B-71ED34A6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D900-F864-496A-9F0A-43B1A3E42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9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BC7C-A4F2-42D4-AA9F-9351DB17F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166CB-7D1E-481E-ADF9-86510ECAC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633DB-1ABA-479E-92DA-D8698848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E888-5777-42AB-AF6E-F938CBC0590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C0FEB-35F1-4D42-A223-595D5AE7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88892-B590-490B-8CC6-8E3BAFCB3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D900-F864-496A-9F0A-43B1A3E42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55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5CF1A-4004-4325-862B-FD9E06B39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6271B-C5D8-4E65-903C-1BB17F7C3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5B648-7BE6-48D6-9A39-F658DE219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E888-5777-42AB-AF6E-F938CBC0590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5CA56-9558-4C09-A48A-C3755AED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5745B-8E02-441A-9575-885EB03E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D900-F864-496A-9F0A-43B1A3E42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562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ctrTitle"/>
          </p:nvPr>
        </p:nvSpPr>
        <p:spPr>
          <a:xfrm>
            <a:off x="998800" y="676533"/>
            <a:ext cx="11193200" cy="8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ctrTitle" idx="2"/>
          </p:nvPr>
        </p:nvSpPr>
        <p:spPr>
          <a:xfrm>
            <a:off x="3666873" y="2402833"/>
            <a:ext cx="209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ubTitle" idx="1"/>
          </p:nvPr>
        </p:nvSpPr>
        <p:spPr>
          <a:xfrm>
            <a:off x="3666825" y="3018100"/>
            <a:ext cx="20936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ctrTitle" idx="3"/>
          </p:nvPr>
        </p:nvSpPr>
        <p:spPr>
          <a:xfrm>
            <a:off x="6400268" y="2402833"/>
            <a:ext cx="209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ubTitle" idx="4"/>
          </p:nvPr>
        </p:nvSpPr>
        <p:spPr>
          <a:xfrm>
            <a:off x="6400220" y="3018100"/>
            <a:ext cx="20936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ctrTitle" idx="5"/>
          </p:nvPr>
        </p:nvSpPr>
        <p:spPr>
          <a:xfrm>
            <a:off x="5059931" y="4800067"/>
            <a:ext cx="209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6"/>
          </p:nvPr>
        </p:nvSpPr>
        <p:spPr>
          <a:xfrm>
            <a:off x="5004033" y="5415333"/>
            <a:ext cx="22052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3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54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B6386-24EE-4869-9C07-3FDFC19EF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86688-3C32-4FEC-9A70-092377791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40F18-E258-4804-A968-DD2242159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E888-5777-42AB-AF6E-F938CBC0590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1F957-71FF-4126-AD19-08C91DE44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BF022-78A7-4A22-B2B2-DE5CF8A2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D900-F864-496A-9F0A-43B1A3E42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4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DAE85-86CC-49C0-BA37-97FDAD13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CAD5C-C6C8-486A-B3E8-6D859FB1A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28D0-3090-414E-976E-5E1B3DF9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E888-5777-42AB-AF6E-F938CBC0590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3869C-E241-4A21-B898-95E3334E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9EC28-7B0E-4EAD-98D3-7F98F83D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D900-F864-496A-9F0A-43B1A3E42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6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61861-2F53-42DB-8ED9-DACEF0791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60700-7B2E-422C-B301-695F3AEDC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7F002-AD0C-4B7E-BAD5-712528F43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BCD98-02A5-43F8-B493-F21AB951E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E888-5777-42AB-AF6E-F938CBC0590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23E9B-1A49-41F8-AA3D-A750B2E6F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5FD927-1AF6-4AB9-8127-971BAA89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D900-F864-496A-9F0A-43B1A3E42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32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C131-0A6C-4B95-BFDB-C05EA041A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7DB14-98CF-4AD9-8DE2-3A80649C0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CAB691-2E19-4FB8-B0F7-DBDEC27F7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DE5CF3-7034-44F6-B06A-E29FA7AB7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15C420-4EF7-4A86-A9BA-C520F90EE7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E0161E-B834-40DB-9E22-55CB19F4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E888-5777-42AB-AF6E-F938CBC0590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B3EEA6-4974-472B-BA14-5DA44FDE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5A054E-F9EC-442C-83EF-61C2EEFC3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D900-F864-496A-9F0A-43B1A3E42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6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3E59C-33DA-4C69-989C-8B33BCEE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101BE-77F5-46FE-8833-D636C458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E888-5777-42AB-AF6E-F938CBC0590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FE433-F765-464F-9CC3-96FD8F4A0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02BC5-1AE0-4736-B3E6-F137935ED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D900-F864-496A-9F0A-43B1A3E42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525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3AF60A-DE34-476C-AA8E-3B817AFF4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E888-5777-42AB-AF6E-F938CBC0590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5F98F7-9F9A-4BE6-B621-5D4F726D5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619E2-7938-4B0A-9A3D-764A1FF7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D900-F864-496A-9F0A-43B1A3E42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86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48B3-8162-40B2-87EB-E1F8BB141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6EC02-7828-4424-A0D6-3E878BB7A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1541F-4485-48C9-8DB6-6387F30A8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E019E-2D58-4A6B-BE58-CDDD012D2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E888-5777-42AB-AF6E-F938CBC0590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53C6C-A262-4BFF-93D6-6D310E14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83207-409E-491B-A173-60275218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D900-F864-496A-9F0A-43B1A3E42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69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DE0E-F01F-4B6F-9DB5-B6A87318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3FDAD8-6EB4-4AF8-A54B-CAD9FAD210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200F8-04EE-4B8A-AB92-843F21480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E1BA3-D5A5-438B-A59E-739297CB9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E888-5777-42AB-AF6E-F938CBC0590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9C446-4C6C-44CB-951A-6B7632BD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C82F2-D86D-462A-84FA-10FEB6BD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0D900-F864-496A-9F0A-43B1A3E42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7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52F501-EBF3-46C9-801D-73A6A60E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98934-83A0-4579-9A7B-8969D490D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53DF6-8549-4DCC-A1F5-C4A4E2E4E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0E888-5777-42AB-AF6E-F938CBC05905}" type="datetimeFigureOut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13321-55E7-4A4E-9E9D-2CE1EF5C2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9B3A9-6478-4E24-95C7-F9E59F397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0D900-F864-496A-9F0A-43B1A3E42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3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3.wdp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nahed-chbak-a9b561161/" TargetMode="External"/><Relationship Id="rId13" Type="http://schemas.openxmlformats.org/officeDocument/2006/relationships/image" Target="../media/image61.jfif"/><Relationship Id="rId18" Type="http://schemas.openxmlformats.org/officeDocument/2006/relationships/image" Target="../media/image66.jfif"/><Relationship Id="rId26" Type="http://schemas.openxmlformats.org/officeDocument/2006/relationships/image" Target="../media/image73.jpeg"/><Relationship Id="rId3" Type="http://schemas.openxmlformats.org/officeDocument/2006/relationships/image" Target="../media/image5.png"/><Relationship Id="rId21" Type="http://schemas.openxmlformats.org/officeDocument/2006/relationships/image" Target="../media/image68.png"/><Relationship Id="rId7" Type="http://schemas.openxmlformats.org/officeDocument/2006/relationships/hyperlink" Target="https://www.linkedin.com/in/kevinmurcko/" TargetMode="External"/><Relationship Id="rId12" Type="http://schemas.openxmlformats.org/officeDocument/2006/relationships/hyperlink" Target="https://www.linkedin.com/in/muhammad-zeeshan-abid-fca-93a00919/" TargetMode="External"/><Relationship Id="rId17" Type="http://schemas.openxmlformats.org/officeDocument/2006/relationships/image" Target="../media/image65.jfif"/><Relationship Id="rId25" Type="http://schemas.openxmlformats.org/officeDocument/2006/relationships/image" Target="../media/image72.png"/><Relationship Id="rId2" Type="http://schemas.openxmlformats.org/officeDocument/2006/relationships/image" Target="../media/image4.png"/><Relationship Id="rId16" Type="http://schemas.openxmlformats.org/officeDocument/2006/relationships/image" Target="../media/image64.jfif"/><Relationship Id="rId20" Type="http://schemas.openxmlformats.org/officeDocument/2006/relationships/image" Target="../media/image67.png"/><Relationship Id="rId29" Type="http://schemas.openxmlformats.org/officeDocument/2006/relationships/hyperlink" Target="https://www.linkedin.com/in/muhammad-irfan-19190062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hyperlink" Target="https://www.linkedin.com/in/rafaelschultz/" TargetMode="External"/><Relationship Id="rId24" Type="http://schemas.openxmlformats.org/officeDocument/2006/relationships/image" Target="../media/image71.jpeg"/><Relationship Id="rId5" Type="http://schemas.openxmlformats.org/officeDocument/2006/relationships/hyperlink" Target="https://www.linkedin.com/in/saeed-alhebsi-111b327b/" TargetMode="External"/><Relationship Id="rId15" Type="http://schemas.openxmlformats.org/officeDocument/2006/relationships/image" Target="../media/image63.jfif"/><Relationship Id="rId23" Type="http://schemas.openxmlformats.org/officeDocument/2006/relationships/image" Target="../media/image70.png"/><Relationship Id="rId28" Type="http://schemas.openxmlformats.org/officeDocument/2006/relationships/image" Target="../media/image75.jpeg"/><Relationship Id="rId10" Type="http://schemas.openxmlformats.org/officeDocument/2006/relationships/hyperlink" Target="https://www.linkedin.com/in/usman-salah-ud-din-a36a5411/" TargetMode="External"/><Relationship Id="rId19" Type="http://schemas.openxmlformats.org/officeDocument/2006/relationships/hyperlink" Target="https://www.linkedin.com/in/vasilisa-marinchuk/" TargetMode="External"/><Relationship Id="rId31" Type="http://schemas.openxmlformats.org/officeDocument/2006/relationships/image" Target="../media/image77.png"/><Relationship Id="rId4" Type="http://schemas.microsoft.com/office/2007/relationships/hdphoto" Target="../media/hdphoto3.wdp"/><Relationship Id="rId9" Type="http://schemas.openxmlformats.org/officeDocument/2006/relationships/hyperlink" Target="https://www.linkedin.com/in/feelogical/" TargetMode="External"/><Relationship Id="rId14" Type="http://schemas.openxmlformats.org/officeDocument/2006/relationships/image" Target="../media/image62.jfif"/><Relationship Id="rId22" Type="http://schemas.openxmlformats.org/officeDocument/2006/relationships/image" Target="../media/image69.png"/><Relationship Id="rId27" Type="http://schemas.openxmlformats.org/officeDocument/2006/relationships/image" Target="../media/image74.png"/><Relationship Id="rId30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s://www.linkedin.com/company/invoicemate/" TargetMode="External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mateinvoice" TargetMode="External"/><Relationship Id="rId4" Type="http://schemas.openxmlformats.org/officeDocument/2006/relationships/hyperlink" Target="https://twitter.com/MateInvoi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5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microsoft.com/office/2007/relationships/hdphoto" Target="../media/hdphoto3.wdp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77E27-3F31-4655-8AB9-03C68DB90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6A3B44-A6D4-4E84-A0AA-324B64C6F4BF}"/>
              </a:ext>
            </a:extLst>
          </p:cNvPr>
          <p:cNvSpPr/>
          <p:nvPr/>
        </p:nvSpPr>
        <p:spPr>
          <a:xfrm>
            <a:off x="670672" y="4697413"/>
            <a:ext cx="5706836" cy="946298"/>
          </a:xfrm>
          <a:prstGeom prst="rect">
            <a:avLst/>
          </a:prstGeom>
          <a:solidFill>
            <a:schemeClr val="bg1"/>
          </a:solidFill>
          <a:ln>
            <a:solidFill>
              <a:srgbClr val="9F4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AC8FE-D0BF-4FE3-AAA8-AA9518AEC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888" y="4771544"/>
            <a:ext cx="5260074" cy="798036"/>
          </a:xfrm>
          <a:prstGeom prst="rect">
            <a:avLst/>
          </a:prstGeom>
        </p:spPr>
      </p:pic>
      <p:sp>
        <p:nvSpPr>
          <p:cNvPr id="8" name="Google Shape;306;p44">
            <a:extLst>
              <a:ext uri="{FF2B5EF4-FFF2-40B4-BE49-F238E27FC236}">
                <a16:creationId xmlns:a16="http://schemas.microsoft.com/office/drawing/2014/main" id="{32516A5C-66E1-49A1-BC18-0669F48A015C}"/>
              </a:ext>
            </a:extLst>
          </p:cNvPr>
          <p:cNvSpPr txBox="1">
            <a:spLocks/>
          </p:cNvSpPr>
          <p:nvPr/>
        </p:nvSpPr>
        <p:spPr>
          <a:xfrm>
            <a:off x="531880" y="5647964"/>
            <a:ext cx="5968091" cy="4949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Trusted &amp; Efficient Partner for KYI (Know Your Invoice)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075A08-70E5-449E-A5A7-587DDC21D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-1"/>
            <a:ext cx="12192000" cy="38127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63ACF0-4760-4B03-BFEA-A8F97A430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484" y="3599772"/>
            <a:ext cx="4334194" cy="32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5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D0A98E7-66D4-48AD-9FAA-E2EF87DCD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46" name="Google Shape;306;p44">
            <a:extLst>
              <a:ext uri="{FF2B5EF4-FFF2-40B4-BE49-F238E27FC236}">
                <a16:creationId xmlns:a16="http://schemas.microsoft.com/office/drawing/2014/main" id="{EAE7E28F-2C43-4194-B96E-8AFD7BD45826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29585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Benefits of KYI with InvoiceMate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539575-237A-4933-AD19-2EE3B077B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3F3BCB-9F02-C34A-C498-BF339AED1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2" y="293159"/>
            <a:ext cx="11665446" cy="65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58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488DA3-42C1-5C26-6427-E685D22C4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597"/>
            <a:ext cx="12192000" cy="47053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0A98E7-66D4-48AD-9FAA-E2EF87DCD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46" name="Google Shape;306;p44">
            <a:extLst>
              <a:ext uri="{FF2B5EF4-FFF2-40B4-BE49-F238E27FC236}">
                <a16:creationId xmlns:a16="http://schemas.microsoft.com/office/drawing/2014/main" id="{EAE7E28F-2C43-4194-B96E-8AFD7BD45826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29585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InvoiceMate – Enabler for Financial Inclusion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539575-237A-4933-AD19-2EE3B077B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76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6;p44">
            <a:extLst>
              <a:ext uri="{FF2B5EF4-FFF2-40B4-BE49-F238E27FC236}">
                <a16:creationId xmlns:a16="http://schemas.microsoft.com/office/drawing/2014/main" id="{DD660CBE-DD66-429B-AE06-C33AFE414261}"/>
              </a:ext>
            </a:extLst>
          </p:cNvPr>
          <p:cNvSpPr txBox="1">
            <a:spLocks/>
          </p:cNvSpPr>
          <p:nvPr/>
        </p:nvSpPr>
        <p:spPr>
          <a:xfrm>
            <a:off x="1969687" y="392282"/>
            <a:ext cx="8088713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InvoiceMate: Next Generation Invoicing Platform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886395-3EF9-45BB-83D6-C4D1CD0B2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1E9ABB-F6C7-4F22-AE96-8E402836E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FD2892-18C5-6EDD-5F0A-C1ABD39CD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3" y="597877"/>
            <a:ext cx="10902779" cy="6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57C6AC-AF3D-0039-2A7F-C873F5521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46662"/>
            <a:ext cx="10515600" cy="5911337"/>
          </a:xfrm>
          <a:prstGeom prst="rect">
            <a:avLst/>
          </a:prstGeom>
        </p:spPr>
      </p:pic>
      <p:sp>
        <p:nvSpPr>
          <p:cNvPr id="5" name="Google Shape;306;p44">
            <a:extLst>
              <a:ext uri="{FF2B5EF4-FFF2-40B4-BE49-F238E27FC236}">
                <a16:creationId xmlns:a16="http://schemas.microsoft.com/office/drawing/2014/main" id="{CB872483-6692-0B65-3BF6-68055B94DAF5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13991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InvoiceMate Differentiators as Invoice Management System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BA09-2864-1751-AD8C-17050F19E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41E396-FAAD-0010-FEBF-75E6E6EFE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92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57E164-A98F-4869-91D4-A7412EE19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pic>
        <p:nvPicPr>
          <p:cNvPr id="373" name="Google Shape;37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5852" y="476608"/>
            <a:ext cx="749594" cy="3857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0A6CCE-3940-1C4B-A98D-CAFD2CB73BAC}"/>
              </a:ext>
            </a:extLst>
          </p:cNvPr>
          <p:cNvGraphicFramePr>
            <a:graphicFrameLocks noGrp="1"/>
          </p:cNvGraphicFramePr>
          <p:nvPr/>
        </p:nvGraphicFramePr>
        <p:xfrm>
          <a:off x="485438" y="2014622"/>
          <a:ext cx="11221124" cy="4458967"/>
        </p:xfrm>
        <a:graphic>
          <a:graphicData uri="http://schemas.openxmlformats.org/drawingml/2006/table">
            <a:tbl>
              <a:tblPr/>
              <a:tblGrid>
                <a:gridCol w="287501">
                  <a:extLst>
                    <a:ext uri="{9D8B030D-6E8A-4147-A177-3AD203B41FA5}">
                      <a16:colId xmlns:a16="http://schemas.microsoft.com/office/drawing/2014/main" val="1981621984"/>
                    </a:ext>
                  </a:extLst>
                </a:gridCol>
                <a:gridCol w="3766864">
                  <a:extLst>
                    <a:ext uri="{9D8B030D-6E8A-4147-A177-3AD203B41FA5}">
                      <a16:colId xmlns:a16="http://schemas.microsoft.com/office/drawing/2014/main" val="1488324957"/>
                    </a:ext>
                  </a:extLst>
                </a:gridCol>
                <a:gridCol w="1783724">
                  <a:extLst>
                    <a:ext uri="{9D8B030D-6E8A-4147-A177-3AD203B41FA5}">
                      <a16:colId xmlns:a16="http://schemas.microsoft.com/office/drawing/2014/main" val="3085564990"/>
                    </a:ext>
                  </a:extLst>
                </a:gridCol>
                <a:gridCol w="1848118">
                  <a:extLst>
                    <a:ext uri="{9D8B030D-6E8A-4147-A177-3AD203B41FA5}">
                      <a16:colId xmlns:a16="http://schemas.microsoft.com/office/drawing/2014/main" val="3418934986"/>
                    </a:ext>
                  </a:extLst>
                </a:gridCol>
                <a:gridCol w="3534917">
                  <a:extLst>
                    <a:ext uri="{9D8B030D-6E8A-4147-A177-3AD203B41FA5}">
                      <a16:colId xmlns:a16="http://schemas.microsoft.com/office/drawing/2014/main" val="3083053627"/>
                    </a:ext>
                  </a:extLst>
                </a:gridCol>
              </a:tblGrid>
              <a:tr h="265580">
                <a:tc>
                  <a:txBody>
                    <a:bodyPr/>
                    <a:lstStyle/>
                    <a:p>
                      <a:pPr algn="ctr" rtl="0" fontAlgn="b"/>
                      <a:endParaRPr lang="en-GB" sz="7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u="none" strike="noStrike" cap="none">
                          <a:solidFill>
                            <a:schemeClr val="dk1"/>
                          </a:solidFill>
                          <a:effectLst/>
                          <a:sym typeface="Arial"/>
                        </a:rPr>
                        <a:t>Features</a:t>
                      </a:r>
                      <a:endParaRPr lang="en-GB" sz="1600" b="1" i="0" u="none" strike="noStrike" cap="none">
                        <a:solidFill>
                          <a:schemeClr val="dk1"/>
                        </a:solidFill>
                        <a:effectLst/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u="none" strike="noStrike" cap="none">
                          <a:solidFill>
                            <a:schemeClr val="dk1"/>
                          </a:solidFill>
                          <a:effectLst/>
                          <a:sym typeface="Arial"/>
                        </a:rPr>
                        <a:t>Pro</a:t>
                      </a:r>
                      <a:endParaRPr lang="en-GB" sz="1600" b="1" i="0" u="none" strike="noStrike" cap="none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Calibri"/>
                        <a:sym typeface="Arial"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u="none" strike="noStrike" cap="none">
                          <a:solidFill>
                            <a:schemeClr val="dk1"/>
                          </a:solidFill>
                          <a:effectLst/>
                          <a:sym typeface="Arial"/>
                        </a:rPr>
                        <a:t>Lite</a:t>
                      </a:r>
                      <a:endParaRPr lang="en-GB" sz="1600" b="1" i="0" u="none" strike="noStrike" cap="none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Calibri"/>
                        <a:sym typeface="Arial"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u="none" strike="noStrike" cap="none" dirty="0">
                          <a:solidFill>
                            <a:schemeClr val="dk1"/>
                          </a:solidFill>
                          <a:effectLst/>
                          <a:sym typeface="Arial"/>
                        </a:rPr>
                        <a:t>Details</a:t>
                      </a:r>
                      <a:endParaRPr lang="en-GB" sz="1600" b="1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Calibri"/>
                        <a:sym typeface="Arial"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2868779494"/>
                  </a:ext>
                </a:extLst>
              </a:tr>
              <a:tr h="2025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1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Supplier Onboarding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dirty="0">
                          <a:solidFill>
                            <a:srgbClr val="7030A0"/>
                          </a:solidFill>
                          <a:effectLst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cap="none" dirty="0">
                          <a:solidFill>
                            <a:srgbClr val="7C0B3E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100" dirty="0">
                          <a:effectLst/>
                        </a:rPr>
                        <a:t>Express Sign Up</a:t>
                      </a: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79036233"/>
                  </a:ext>
                </a:extLst>
              </a:tr>
              <a:tr h="2025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2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Dashboard &amp; Analytics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200" b="0" i="0" u="none" strike="noStrike" cap="none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cap="none" dirty="0">
                          <a:solidFill>
                            <a:srgbClr val="7C0B3E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100" dirty="0">
                          <a:effectLst/>
                        </a:rPr>
                        <a:t>Monitor &amp; Track Your Invoices</a:t>
                      </a: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2848847578"/>
                  </a:ext>
                </a:extLst>
              </a:tr>
              <a:tr h="2025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>
                          <a:effectLst/>
                        </a:rPr>
                        <a:t>3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Invoice Creation / Receiving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cap="none" dirty="0">
                          <a:solidFill>
                            <a:srgbClr val="7C0B3E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100" dirty="0">
                          <a:effectLst/>
                        </a:rPr>
                        <a:t>Unlimited Invoices</a:t>
                      </a: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1430930903"/>
                  </a:ext>
                </a:extLst>
              </a:tr>
              <a:tr h="2025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4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Invoice Operations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200" b="0" i="0" u="none" strike="noStrike" cap="none" dirty="0">
                          <a:solidFill>
                            <a:srgbClr val="7C0B3E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rtl="0" fontAlgn="b"/>
                      <a:endParaRPr lang="en-PK" sz="1100" dirty="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976743436"/>
                  </a:ext>
                </a:extLst>
              </a:tr>
              <a:tr h="1995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>
                          <a:effectLst/>
                        </a:rPr>
                        <a:t>5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Invoice Me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>
                          <a:solidFill>
                            <a:srgbClr val="7C0B3E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100" dirty="0">
                          <a:effectLst/>
                        </a:rPr>
                        <a:t>Share link of your invoice Mate For invoicing and payments</a:t>
                      </a: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483919099"/>
                  </a:ext>
                </a:extLst>
              </a:tr>
              <a:tr h="2025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>
                          <a:effectLst/>
                        </a:rPr>
                        <a:t>6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Create Payment Vouchers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1200" b="0" i="0" u="none" strike="noStrike" cap="none" dirty="0">
                        <a:solidFill>
                          <a:srgbClr val="7C0B3E"/>
                        </a:solidFill>
                        <a:effectLst/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100" dirty="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4184202200"/>
                  </a:ext>
                </a:extLst>
              </a:tr>
              <a:tr h="2025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7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Create &amp; Issue Digital Cheques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1200" b="0" i="0" u="none" strike="noStrike" cap="none">
                        <a:solidFill>
                          <a:srgbClr val="7C0B3E"/>
                        </a:solidFill>
                        <a:effectLst/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100" dirty="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1238394220"/>
                  </a:ext>
                </a:extLst>
              </a:tr>
              <a:tr h="2057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>
                          <a:effectLst/>
                        </a:rPr>
                        <a:t>8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Batch Payments / Online Payments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rgbClr val="7C0B3E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100" dirty="0">
                          <a:effectLst/>
                        </a:rPr>
                        <a:t>Invoice Based Payments</a:t>
                      </a: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1005933129"/>
                  </a:ext>
                </a:extLst>
              </a:tr>
              <a:tr h="2025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9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Customized Workflows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800" dirty="0">
                        <a:solidFill>
                          <a:srgbClr val="7C0B3E"/>
                        </a:solidFill>
                        <a:effectLst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000" dirty="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3933154221"/>
                  </a:ext>
                </a:extLst>
              </a:tr>
              <a:tr h="1995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>
                          <a:effectLst/>
                        </a:rPr>
                        <a:t>10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Supplier Onboarding (AP)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800">
                        <a:solidFill>
                          <a:srgbClr val="7C0B3E"/>
                        </a:solidFill>
                        <a:effectLst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000" dirty="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3992178815"/>
                  </a:ext>
                </a:extLst>
              </a:tr>
              <a:tr h="1995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11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Customer Onboarding (AR)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800" dirty="0">
                        <a:solidFill>
                          <a:srgbClr val="7C0B3E"/>
                        </a:solidFill>
                        <a:effectLst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000" dirty="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1802838201"/>
                  </a:ext>
                </a:extLst>
              </a:tr>
              <a:tr h="1995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12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Online Invoice Payments (Fiat + Crypto)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800" dirty="0">
                        <a:solidFill>
                          <a:srgbClr val="7C0B3E"/>
                        </a:solidFill>
                        <a:effectLst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00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1820125667"/>
                  </a:ext>
                </a:extLst>
              </a:tr>
              <a:tr h="1995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13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Customized Notifications &amp; Email Templates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800" dirty="0">
                        <a:solidFill>
                          <a:srgbClr val="7C0B3E"/>
                        </a:solidFill>
                        <a:effectLst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00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4239844706"/>
                  </a:ext>
                </a:extLst>
              </a:tr>
              <a:tr h="1995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14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Customized UI Theme / White-label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800">
                        <a:solidFill>
                          <a:srgbClr val="7C0B3E"/>
                        </a:solidFill>
                        <a:effectLst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000" dirty="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169936732"/>
                  </a:ext>
                </a:extLst>
              </a:tr>
              <a:tr h="1995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15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Management Reports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800" dirty="0">
                        <a:solidFill>
                          <a:srgbClr val="7C0B3E"/>
                        </a:solidFill>
                        <a:effectLst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00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1731922227"/>
                  </a:ext>
                </a:extLst>
              </a:tr>
              <a:tr h="1995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16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AI &amp; OCR Feature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800" dirty="0">
                        <a:solidFill>
                          <a:srgbClr val="7C0B3E"/>
                        </a:solidFill>
                        <a:effectLst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000" dirty="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2021571570"/>
                  </a:ext>
                </a:extLst>
              </a:tr>
              <a:tr h="1995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17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Integrations with core ERP / accounting systems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800" dirty="0">
                        <a:solidFill>
                          <a:srgbClr val="7C0B3E"/>
                        </a:solidFill>
                        <a:effectLst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000" dirty="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3587237632"/>
                  </a:ext>
                </a:extLst>
              </a:tr>
              <a:tr h="199508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18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Supplier &amp; Customer Ledgers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800" dirty="0">
                        <a:solidFill>
                          <a:srgbClr val="7C0B3E"/>
                        </a:solidFill>
                        <a:effectLst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000" dirty="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2694275721"/>
                  </a:ext>
                </a:extLst>
              </a:tr>
              <a:tr h="300059">
                <a:tc>
                  <a:txBody>
                    <a:bodyPr/>
                    <a:lstStyle/>
                    <a:p>
                      <a:pPr algn="ctr" rtl="0" fontAlgn="b"/>
                      <a:r>
                        <a:rPr lang="en-PK" sz="1200" dirty="0">
                          <a:effectLst/>
                        </a:rPr>
                        <a:t>19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algn="l" rtl="0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400" b="0" i="0" u="none" strike="noStrike" cap="none" dirty="0">
                          <a:solidFill>
                            <a:srgbClr val="543068"/>
                          </a:solidFill>
                          <a:latin typeface="Tenor Sans"/>
                          <a:sym typeface="Arial"/>
                        </a:rPr>
                        <a:t>Administration Module</a:t>
                      </a: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◉</a:t>
                      </a:r>
                    </a:p>
                  </a:txBody>
                  <a:tcPr marL="16061" marR="16061" marT="10707" marB="10707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PK" sz="800" dirty="0">
                        <a:solidFill>
                          <a:srgbClr val="7C0B3E"/>
                        </a:solidFill>
                        <a:effectLst/>
                      </a:endParaRPr>
                    </a:p>
                  </a:txBody>
                  <a:tcPr marL="16061" marR="16061" marT="10707" marB="10707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PK" sz="1000" dirty="0">
                        <a:effectLst/>
                      </a:endParaRPr>
                    </a:p>
                  </a:txBody>
                  <a:tcPr marL="16061" marR="16061" marT="10707" marB="10707" anchor="b"/>
                </a:tc>
                <a:extLst>
                  <a:ext uri="{0D108BD9-81ED-4DB2-BD59-A6C34878D82A}">
                    <a16:rowId xmlns:a16="http://schemas.microsoft.com/office/drawing/2014/main" val="13960295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6EAB8C0-18AB-4B94-A3E8-EC11ED5E55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869" y="1461157"/>
            <a:ext cx="1677582" cy="442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621EDD-991B-4454-9C0F-F9903896DAC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47" y="1439464"/>
            <a:ext cx="1677585" cy="442026"/>
          </a:xfrm>
          <a:prstGeom prst="rect">
            <a:avLst/>
          </a:prstGeom>
        </p:spPr>
      </p:pic>
      <p:sp>
        <p:nvSpPr>
          <p:cNvPr id="11" name="Google Shape;306;p44">
            <a:extLst>
              <a:ext uri="{FF2B5EF4-FFF2-40B4-BE49-F238E27FC236}">
                <a16:creationId xmlns:a16="http://schemas.microsoft.com/office/drawing/2014/main" id="{61FA2CCA-4EF4-444E-BE6F-665F3313DA2F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893644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InvoiceMate Pro (Corporate) &amp; InvoiceMate Lite (SMEs &amp; Freelancers)</a:t>
            </a:r>
          </a:p>
        </p:txBody>
      </p:sp>
    </p:spTree>
    <p:extLst>
      <p:ext uri="{BB962C8B-B14F-4D97-AF65-F5344CB8AC3E}">
        <p14:creationId xmlns:p14="http://schemas.microsoft.com/office/powerpoint/2010/main" val="3273341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7E8BFBF-147E-4A2E-ABFF-29E8671F0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8" name="Google Shape;306;p44">
            <a:extLst>
              <a:ext uri="{FF2B5EF4-FFF2-40B4-BE49-F238E27FC236}">
                <a16:creationId xmlns:a16="http://schemas.microsoft.com/office/drawing/2014/main" id="{58A65B73-FCDF-4AF6-AB0F-F7F23805E6EA}"/>
              </a:ext>
            </a:extLst>
          </p:cNvPr>
          <p:cNvSpPr txBox="1">
            <a:spLocks/>
          </p:cNvSpPr>
          <p:nvPr/>
        </p:nvSpPr>
        <p:spPr>
          <a:xfrm>
            <a:off x="1969687" y="392282"/>
            <a:ext cx="6692620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InvoiceMate Lite – Mobile App – Screenshots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B12997-87EB-4D5E-8A1E-853A44D36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5" name="Picture 4" descr="A picture containing text, remote, indoor, game&#10;&#10;Description automatically generated">
            <a:extLst>
              <a:ext uri="{FF2B5EF4-FFF2-40B4-BE49-F238E27FC236}">
                <a16:creationId xmlns:a16="http://schemas.microsoft.com/office/drawing/2014/main" id="{10344457-5697-1A4E-B4AA-7B9A5CC6E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774">
            <a:off x="924818" y="281106"/>
            <a:ext cx="10293055" cy="715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10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81BF343-AE91-4A07-895F-0F63014A7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8" name="Google Shape;306;p44">
            <a:extLst>
              <a:ext uri="{FF2B5EF4-FFF2-40B4-BE49-F238E27FC236}">
                <a16:creationId xmlns:a16="http://schemas.microsoft.com/office/drawing/2014/main" id="{58A65B73-FCDF-4AF6-AB0F-F7F23805E6EA}"/>
              </a:ext>
            </a:extLst>
          </p:cNvPr>
          <p:cNvSpPr txBox="1">
            <a:spLocks/>
          </p:cNvSpPr>
          <p:nvPr/>
        </p:nvSpPr>
        <p:spPr>
          <a:xfrm>
            <a:off x="1969687" y="392282"/>
            <a:ext cx="8668262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InvoiceMate Case Study of SALIC (Saudi Government Entity)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B12997-87EB-4D5E-8A1E-853A44D36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77B251-5BAD-4328-BA34-ACC391E391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2" y="1546626"/>
            <a:ext cx="11644796" cy="483170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CA389B4-D3EE-4B6B-95C8-64AA43D31C4F}"/>
              </a:ext>
            </a:extLst>
          </p:cNvPr>
          <p:cNvSpPr/>
          <p:nvPr/>
        </p:nvSpPr>
        <p:spPr>
          <a:xfrm>
            <a:off x="5087156" y="3136016"/>
            <a:ext cx="1899634" cy="1706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SALIC logo - SALIC">
            <a:extLst>
              <a:ext uri="{FF2B5EF4-FFF2-40B4-BE49-F238E27FC236}">
                <a16:creationId xmlns:a16="http://schemas.microsoft.com/office/drawing/2014/main" id="{13348BE1-5B88-4B14-847E-98897468A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22" y="2345226"/>
            <a:ext cx="4292701" cy="303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789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306;p44">
            <a:extLst>
              <a:ext uri="{FF2B5EF4-FFF2-40B4-BE49-F238E27FC236}">
                <a16:creationId xmlns:a16="http://schemas.microsoft.com/office/drawing/2014/main" id="{EAE7E28F-2C43-4194-B96E-8AFD7BD45826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29585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Early Gov &amp; Corporate Clients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539575-237A-4933-AD19-2EE3B077B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2050" name="Picture 2" descr="SALIC logo - SALIC">
            <a:extLst>
              <a:ext uri="{FF2B5EF4-FFF2-40B4-BE49-F238E27FC236}">
                <a16:creationId xmlns:a16="http://schemas.microsoft.com/office/drawing/2014/main" id="{A12905EF-7C8D-4DB5-800A-2981614AC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49" y="1178981"/>
            <a:ext cx="4292701" cy="303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E2E12F-69D0-4AF3-96AA-3CA3B5224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302" y="4006861"/>
            <a:ext cx="2857500" cy="17621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38BD8E-64BA-4F01-83A6-46F4ABBC85CA}"/>
              </a:ext>
            </a:extLst>
          </p:cNvPr>
          <p:cNvSpPr/>
          <p:nvPr/>
        </p:nvSpPr>
        <p:spPr>
          <a:xfrm>
            <a:off x="2535621" y="5509431"/>
            <a:ext cx="1036864" cy="259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05DFC-C4D9-4E42-86CE-1533C3AAA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4298" y="3804637"/>
            <a:ext cx="2143125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FF6BC7-F8E6-40F4-A45D-CF68C06C1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3803" y="4070874"/>
            <a:ext cx="1568334" cy="15683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222232-3E2F-4694-BA87-6AA8342D3F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76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D156BD-A709-4D10-A7B2-8C1348E84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7F2EA9-8CB5-4F1B-8825-3D8A4648C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8364"/>
            <a:ext cx="12192000" cy="5229234"/>
          </a:xfrm>
          <a:prstGeom prst="rect">
            <a:avLst/>
          </a:prstGeom>
        </p:spPr>
      </p:pic>
      <p:sp>
        <p:nvSpPr>
          <p:cNvPr id="46" name="Google Shape;306;p44">
            <a:extLst>
              <a:ext uri="{FF2B5EF4-FFF2-40B4-BE49-F238E27FC236}">
                <a16:creationId xmlns:a16="http://schemas.microsoft.com/office/drawing/2014/main" id="{EAE7E28F-2C43-4194-B96E-8AFD7BD45826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29585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Competitive Advantage – World’s First &amp; Only Invoicing Platform on Blockchain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539575-237A-4933-AD19-2EE3B077B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82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6;p44">
            <a:extLst>
              <a:ext uri="{FF2B5EF4-FFF2-40B4-BE49-F238E27FC236}">
                <a16:creationId xmlns:a16="http://schemas.microsoft.com/office/drawing/2014/main" id="{58A65B73-FCDF-4AF6-AB0F-F7F23805E6EA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13991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Institutional Partnership with Jazz in Pakistan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B12997-87EB-4D5E-8A1E-853A44D36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4B0667-CC08-42EB-9B23-C15DF8FD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pic>
        <p:nvPicPr>
          <p:cNvPr id="9" name="Picture 2" descr="May be an image of 6 people, people standing and indoor">
            <a:extLst>
              <a:ext uri="{FF2B5EF4-FFF2-40B4-BE49-F238E27FC236}">
                <a16:creationId xmlns:a16="http://schemas.microsoft.com/office/drawing/2014/main" id="{A3E2AB28-E489-5547-B79D-0E5267BF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52" y="1431542"/>
            <a:ext cx="7552310" cy="512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31B68F-AFB5-7A4A-8460-8DA28D77A7B6}"/>
              </a:ext>
            </a:extLst>
          </p:cNvPr>
          <p:cNvSpPr/>
          <p:nvPr/>
        </p:nvSpPr>
        <p:spPr>
          <a:xfrm>
            <a:off x="2520462" y="1570892"/>
            <a:ext cx="2532184" cy="750277"/>
          </a:xfrm>
          <a:prstGeom prst="rect">
            <a:avLst/>
          </a:prstGeom>
          <a:solidFill>
            <a:srgbClr val="7819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dirty="0"/>
              <a:t>Cloud Integration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249667-FD73-3A4E-B82B-FB20E48500ED}"/>
              </a:ext>
            </a:extLst>
          </p:cNvPr>
          <p:cNvSpPr/>
          <p:nvPr/>
        </p:nvSpPr>
        <p:spPr>
          <a:xfrm>
            <a:off x="2520462" y="2368061"/>
            <a:ext cx="2532184" cy="750277"/>
          </a:xfrm>
          <a:prstGeom prst="rect">
            <a:avLst/>
          </a:prstGeom>
          <a:solidFill>
            <a:srgbClr val="7819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dirty="0"/>
              <a:t>Jazz Cash Integration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DF3173-BC3B-DF49-A337-F314B9FCEC11}"/>
              </a:ext>
            </a:extLst>
          </p:cNvPr>
          <p:cNvSpPr/>
          <p:nvPr/>
        </p:nvSpPr>
        <p:spPr>
          <a:xfrm>
            <a:off x="2520462" y="3188676"/>
            <a:ext cx="2532184" cy="750277"/>
          </a:xfrm>
          <a:prstGeom prst="rect">
            <a:avLst/>
          </a:prstGeom>
          <a:solidFill>
            <a:srgbClr val="7819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dirty="0"/>
              <a:t>Implementation Partnership</a:t>
            </a:r>
          </a:p>
        </p:txBody>
      </p:sp>
    </p:spTree>
    <p:extLst>
      <p:ext uri="{BB962C8B-B14F-4D97-AF65-F5344CB8AC3E}">
        <p14:creationId xmlns:p14="http://schemas.microsoft.com/office/powerpoint/2010/main" val="38481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F06DE1A-E36D-4D60-8EBB-E7BE1D65C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60" name="Google Shape;306;p44">
            <a:extLst>
              <a:ext uri="{FF2B5EF4-FFF2-40B4-BE49-F238E27FC236}">
                <a16:creationId xmlns:a16="http://schemas.microsoft.com/office/drawing/2014/main" id="{97998111-FCE4-4AF5-B996-B8822F435FE6}"/>
              </a:ext>
            </a:extLst>
          </p:cNvPr>
          <p:cNvSpPr txBox="1">
            <a:spLocks/>
          </p:cNvSpPr>
          <p:nvPr/>
        </p:nvSpPr>
        <p:spPr>
          <a:xfrm>
            <a:off x="1969687" y="392282"/>
            <a:ext cx="8804547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Total Lending/Financing Market Vs. Invoice Financing Market Size 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A2FD43F-D460-4B51-A430-86B638757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D717005A-10C8-4AE7-68C1-76D2E3289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047" y="2270033"/>
            <a:ext cx="5842000" cy="32893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7A34ACE-4C01-6B5F-94D7-01163457A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22" y="1749182"/>
            <a:ext cx="7995138" cy="450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37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6;p44">
            <a:extLst>
              <a:ext uri="{FF2B5EF4-FFF2-40B4-BE49-F238E27FC236}">
                <a16:creationId xmlns:a16="http://schemas.microsoft.com/office/drawing/2014/main" id="{58A65B73-FCDF-4AF6-AB0F-F7F23805E6EA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13991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Institutional Partnership with JS Bank &amp; Zindigi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B12997-87EB-4D5E-8A1E-853A44D36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4B0667-CC08-42EB-9B23-C15DF8FD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pic>
        <p:nvPicPr>
          <p:cNvPr id="1028" name="Picture 4" descr="Home - Zindigi">
            <a:extLst>
              <a:ext uri="{FF2B5EF4-FFF2-40B4-BE49-F238E27FC236}">
                <a16:creationId xmlns:a16="http://schemas.microsoft.com/office/drawing/2014/main" id="{267EA38C-7463-3F43-BB84-CA91506C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120" y="3976462"/>
            <a:ext cx="3516853" cy="96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15433B5-FB2C-1741-A0CB-DAE1930D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75" y="2752694"/>
            <a:ext cx="4200195" cy="79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27018B-13A3-9449-B792-49EFD0D7E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299" y="2691937"/>
            <a:ext cx="3156378" cy="2080191"/>
          </a:xfrm>
          <a:prstGeom prst="rect">
            <a:avLst/>
          </a:prstGeom>
        </p:spPr>
      </p:pic>
      <p:sp>
        <p:nvSpPr>
          <p:cNvPr id="14" name="Plus Sign 6">
            <a:extLst>
              <a:ext uri="{FF2B5EF4-FFF2-40B4-BE49-F238E27FC236}">
                <a16:creationId xmlns:a16="http://schemas.microsoft.com/office/drawing/2014/main" id="{332DD6A8-F142-1647-A6A9-E9CADD4ACBCF}"/>
              </a:ext>
            </a:extLst>
          </p:cNvPr>
          <p:cNvSpPr/>
          <p:nvPr/>
        </p:nvSpPr>
        <p:spPr>
          <a:xfrm>
            <a:off x="5932738" y="3216217"/>
            <a:ext cx="914400" cy="91440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48D91BB-215A-E84F-A292-7C9D435AD895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5760091"/>
          <a:ext cx="812799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01771203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0227675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72027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E" dirty="0"/>
                        <a:t>Integration as Payment Channel in InvoiceMate</a:t>
                      </a:r>
                    </a:p>
                  </a:txBody>
                  <a:tcPr>
                    <a:solidFill>
                      <a:srgbClr val="8B28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dirty="0"/>
                        <a:t>Collaboration for Trusted Invoice Financing </a:t>
                      </a:r>
                    </a:p>
                  </a:txBody>
                  <a:tcPr>
                    <a:solidFill>
                      <a:srgbClr val="7C0B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E" dirty="0"/>
                        <a:t>Integration of InvoiceMate as Digital Payment System</a:t>
                      </a:r>
                    </a:p>
                  </a:txBody>
                  <a:tcPr>
                    <a:solidFill>
                      <a:srgbClr val="7819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688134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98CEBB3F-921C-8F46-BDE6-88082773A136}"/>
              </a:ext>
            </a:extLst>
          </p:cNvPr>
          <p:cNvSpPr/>
          <p:nvPr/>
        </p:nvSpPr>
        <p:spPr>
          <a:xfrm>
            <a:off x="3716215" y="4689021"/>
            <a:ext cx="1632758" cy="253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437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06;p44">
            <a:extLst>
              <a:ext uri="{FF2B5EF4-FFF2-40B4-BE49-F238E27FC236}">
                <a16:creationId xmlns:a16="http://schemas.microsoft.com/office/drawing/2014/main" id="{58A65B73-FCDF-4AF6-AB0F-F7F23805E6EA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13991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Institutional Partnership with SILK Bank in Pakistan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B12997-87EB-4D5E-8A1E-853A44D36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5255951" y="2406313"/>
            <a:ext cx="3615197" cy="2880783"/>
            <a:chOff x="5947323" y="1772193"/>
            <a:chExt cx="5530081" cy="4140928"/>
          </a:xfrm>
        </p:grpSpPr>
        <p:sp>
          <p:nvSpPr>
            <p:cNvPr id="13" name="Google Shape;455;p52">
              <a:extLst>
                <a:ext uri="{FF2B5EF4-FFF2-40B4-BE49-F238E27FC236}">
                  <a16:creationId xmlns:a16="http://schemas.microsoft.com/office/drawing/2014/main" id="{7C82ECC4-46DA-48BC-95A0-4DF48E2A4998}"/>
                </a:ext>
              </a:extLst>
            </p:cNvPr>
            <p:cNvSpPr txBox="1">
              <a:spLocks/>
            </p:cNvSpPr>
            <p:nvPr/>
          </p:nvSpPr>
          <p:spPr>
            <a:xfrm>
              <a:off x="5947323" y="1808907"/>
              <a:ext cx="5530081" cy="55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Roboto Condensed Light"/>
                <a:buChar char="●"/>
                <a:defRPr sz="1800" b="0" i="0" u="none" strike="noStrike" cap="none">
                  <a:solidFill>
                    <a:srgbClr val="FFFFFF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Roboto Condensed Light"/>
                <a:buChar char="○"/>
                <a:defRPr sz="1400" b="0" i="0" u="none" strike="noStrike" cap="none">
                  <a:solidFill>
                    <a:srgbClr val="FFFFFF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Roboto Condensed Light"/>
                <a:buChar char="■"/>
                <a:defRPr sz="1400" b="0" i="0" u="none" strike="noStrike" cap="none">
                  <a:solidFill>
                    <a:srgbClr val="FFFFFF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Roboto Condensed Light"/>
                <a:buChar char="●"/>
                <a:defRPr sz="1400" b="0" i="0" u="none" strike="noStrike" cap="none">
                  <a:solidFill>
                    <a:srgbClr val="FFFFFF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Roboto Condensed Light"/>
                <a:buChar char="○"/>
                <a:defRPr sz="1400" b="0" i="0" u="none" strike="noStrike" cap="none">
                  <a:solidFill>
                    <a:srgbClr val="FFFFFF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Roboto Condensed Light"/>
                <a:buChar char="■"/>
                <a:defRPr sz="1400" b="0" i="0" u="none" strike="noStrike" cap="none">
                  <a:solidFill>
                    <a:srgbClr val="FFFFFF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Roboto Condensed Light"/>
                <a:buChar char="●"/>
                <a:defRPr sz="1400" b="0" i="0" u="none" strike="noStrike" cap="none">
                  <a:solidFill>
                    <a:srgbClr val="FFFFFF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Roboto Condensed Light"/>
                <a:buChar char="○"/>
                <a:defRPr sz="1400" b="0" i="0" u="none" strike="noStrike" cap="none">
                  <a:solidFill>
                    <a:srgbClr val="FFFFFF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FFFFFF"/>
                </a:buClr>
                <a:buSzPts val="1400"/>
                <a:buFont typeface="Roboto Condensed Light"/>
                <a:buChar char="■"/>
                <a:defRPr sz="1400" b="0" i="0" u="none" strike="noStrike" cap="none">
                  <a:solidFill>
                    <a:srgbClr val="FFFFFF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2133"/>
                </a:spcAft>
                <a:buClr>
                  <a:schemeClr val="dk1"/>
                </a:buClr>
                <a:buSzPts val="1100"/>
                <a:buNone/>
              </a:pPr>
              <a:endParaRPr lang="en-US" sz="1333" dirty="0">
                <a:solidFill>
                  <a:srgbClr val="7C0B3E"/>
                </a:solidFill>
                <a:latin typeface="Tenor Sans" panose="02000000000000000000" pitchFamily="2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7323" y="2547605"/>
              <a:ext cx="5530081" cy="336551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2972" t="8262"/>
            <a:stretch/>
          </p:blipFill>
          <p:spPr>
            <a:xfrm>
              <a:off x="5991497" y="1772193"/>
              <a:ext cx="1086939" cy="58026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8019C57-16A6-4600-8ECB-A6BE1316A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3" y="2708932"/>
            <a:ext cx="3678330" cy="2730540"/>
          </a:xfrm>
          <a:prstGeom prst="rect">
            <a:avLst/>
          </a:prstGeom>
        </p:spPr>
      </p:pic>
      <p:sp>
        <p:nvSpPr>
          <p:cNvPr id="3" name="Plus Sign 2">
            <a:extLst>
              <a:ext uri="{FF2B5EF4-FFF2-40B4-BE49-F238E27FC236}">
                <a16:creationId xmlns:a16="http://schemas.microsoft.com/office/drawing/2014/main" id="{EA734EE1-00BA-4B7A-BEE5-D1637C039EDB}"/>
              </a:ext>
            </a:extLst>
          </p:cNvPr>
          <p:cNvSpPr/>
          <p:nvPr/>
        </p:nvSpPr>
        <p:spPr>
          <a:xfrm>
            <a:off x="4122801" y="3584823"/>
            <a:ext cx="914400" cy="91440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Equals 3">
            <a:extLst>
              <a:ext uri="{FF2B5EF4-FFF2-40B4-BE49-F238E27FC236}">
                <a16:creationId xmlns:a16="http://schemas.microsoft.com/office/drawing/2014/main" id="{B7613683-6F8B-4217-8D5D-94338CEEF96F}"/>
              </a:ext>
            </a:extLst>
          </p:cNvPr>
          <p:cNvSpPr/>
          <p:nvPr/>
        </p:nvSpPr>
        <p:spPr>
          <a:xfrm>
            <a:off x="9166947" y="3610722"/>
            <a:ext cx="914400" cy="914400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78FC32-2002-4636-876F-53931351E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811AC2D3-EBEC-3E43-9DD3-ED1DA9ABF404}"/>
              </a:ext>
            </a:extLst>
          </p:cNvPr>
          <p:cNvSpPr/>
          <p:nvPr/>
        </p:nvSpPr>
        <p:spPr>
          <a:xfrm>
            <a:off x="10401617" y="3007215"/>
            <a:ext cx="1321548" cy="430503"/>
          </a:xfrm>
          <a:prstGeom prst="round2SameRect">
            <a:avLst/>
          </a:prstGeom>
          <a:gradFill flip="none" rotWithShape="1">
            <a:gsLst>
              <a:gs pos="0">
                <a:srgbClr val="781944">
                  <a:shade val="30000"/>
                  <a:satMod val="115000"/>
                </a:srgbClr>
              </a:gs>
              <a:gs pos="50000">
                <a:srgbClr val="781944">
                  <a:shade val="67500"/>
                  <a:satMod val="115000"/>
                </a:srgbClr>
              </a:gs>
              <a:gs pos="100000">
                <a:srgbClr val="781944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Optimum CX</a:t>
            </a:r>
          </a:p>
        </p:txBody>
      </p:sp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B6934A41-1C34-E84D-83F8-1764929A1145}"/>
              </a:ext>
            </a:extLst>
          </p:cNvPr>
          <p:cNvSpPr/>
          <p:nvPr/>
        </p:nvSpPr>
        <p:spPr>
          <a:xfrm>
            <a:off x="10401617" y="2481721"/>
            <a:ext cx="1321548" cy="430503"/>
          </a:xfrm>
          <a:prstGeom prst="round2SameRect">
            <a:avLst/>
          </a:prstGeom>
          <a:gradFill flip="none" rotWithShape="1">
            <a:gsLst>
              <a:gs pos="0">
                <a:srgbClr val="781944">
                  <a:shade val="30000"/>
                  <a:satMod val="115000"/>
                </a:srgbClr>
              </a:gs>
              <a:gs pos="50000">
                <a:srgbClr val="781944">
                  <a:shade val="67500"/>
                  <a:satMod val="115000"/>
                </a:srgbClr>
              </a:gs>
              <a:gs pos="100000">
                <a:srgbClr val="781944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Ordinance Compliance</a:t>
            </a:r>
          </a:p>
        </p:txBody>
      </p:sp>
      <p:sp>
        <p:nvSpPr>
          <p:cNvPr id="21" name="Round Same Side Corner Rectangle 20">
            <a:extLst>
              <a:ext uri="{FF2B5EF4-FFF2-40B4-BE49-F238E27FC236}">
                <a16:creationId xmlns:a16="http://schemas.microsoft.com/office/drawing/2014/main" id="{C56E497C-C88C-8946-AFAC-854E95B77EA1}"/>
              </a:ext>
            </a:extLst>
          </p:cNvPr>
          <p:cNvSpPr/>
          <p:nvPr/>
        </p:nvSpPr>
        <p:spPr>
          <a:xfrm>
            <a:off x="10401617" y="3522502"/>
            <a:ext cx="1321548" cy="430503"/>
          </a:xfrm>
          <a:prstGeom prst="round2SameRect">
            <a:avLst/>
          </a:prstGeom>
          <a:gradFill flip="none" rotWithShape="1">
            <a:gsLst>
              <a:gs pos="0">
                <a:srgbClr val="781944">
                  <a:shade val="30000"/>
                  <a:satMod val="115000"/>
                </a:srgbClr>
              </a:gs>
              <a:gs pos="50000">
                <a:srgbClr val="781944">
                  <a:shade val="67500"/>
                  <a:satMod val="115000"/>
                </a:srgbClr>
              </a:gs>
              <a:gs pos="100000">
                <a:srgbClr val="781944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Enhanced  Adoption</a:t>
            </a:r>
          </a:p>
        </p:txBody>
      </p:sp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29F7A1C4-5B71-A940-8AE5-8FE2E198A279}"/>
              </a:ext>
            </a:extLst>
          </p:cNvPr>
          <p:cNvSpPr/>
          <p:nvPr/>
        </p:nvSpPr>
        <p:spPr>
          <a:xfrm>
            <a:off x="10401617" y="4037789"/>
            <a:ext cx="1321548" cy="430503"/>
          </a:xfrm>
          <a:prstGeom prst="round2SameRect">
            <a:avLst/>
          </a:prstGeom>
          <a:gradFill flip="none" rotWithShape="1">
            <a:gsLst>
              <a:gs pos="0">
                <a:srgbClr val="781944">
                  <a:shade val="30000"/>
                  <a:satMod val="115000"/>
                </a:srgbClr>
              </a:gs>
              <a:gs pos="50000">
                <a:srgbClr val="781944">
                  <a:shade val="67500"/>
                  <a:satMod val="115000"/>
                </a:srgbClr>
              </a:gs>
              <a:gs pos="100000">
                <a:srgbClr val="781944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Data Analytics</a:t>
            </a:r>
          </a:p>
        </p:txBody>
      </p:sp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C32EEA43-292F-0446-8FEF-44D2D0D2A3C9}"/>
              </a:ext>
            </a:extLst>
          </p:cNvPr>
          <p:cNvSpPr/>
          <p:nvPr/>
        </p:nvSpPr>
        <p:spPr>
          <a:xfrm>
            <a:off x="10401617" y="4553076"/>
            <a:ext cx="1321548" cy="430503"/>
          </a:xfrm>
          <a:prstGeom prst="round2SameRect">
            <a:avLst/>
          </a:prstGeom>
          <a:gradFill flip="none" rotWithShape="1">
            <a:gsLst>
              <a:gs pos="0">
                <a:srgbClr val="781944">
                  <a:shade val="30000"/>
                  <a:satMod val="115000"/>
                </a:srgbClr>
              </a:gs>
              <a:gs pos="50000">
                <a:srgbClr val="781944">
                  <a:shade val="67500"/>
                  <a:satMod val="115000"/>
                </a:srgbClr>
              </a:gs>
              <a:gs pos="100000">
                <a:srgbClr val="781944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No Duplication of Work</a:t>
            </a:r>
          </a:p>
        </p:txBody>
      </p:sp>
      <p:sp>
        <p:nvSpPr>
          <p:cNvPr id="33" name="Round Same Side Corner Rectangle 31">
            <a:extLst>
              <a:ext uri="{FF2B5EF4-FFF2-40B4-BE49-F238E27FC236}">
                <a16:creationId xmlns:a16="http://schemas.microsoft.com/office/drawing/2014/main" id="{446659AD-761D-8C47-A177-B57DB4E930F1}"/>
              </a:ext>
            </a:extLst>
          </p:cNvPr>
          <p:cNvSpPr/>
          <p:nvPr/>
        </p:nvSpPr>
        <p:spPr>
          <a:xfrm>
            <a:off x="10401617" y="5078989"/>
            <a:ext cx="1321548" cy="430503"/>
          </a:xfrm>
          <a:prstGeom prst="round2SameRect">
            <a:avLst/>
          </a:prstGeom>
          <a:gradFill flip="none" rotWithShape="1">
            <a:gsLst>
              <a:gs pos="0">
                <a:srgbClr val="781944">
                  <a:shade val="30000"/>
                  <a:satMod val="115000"/>
                </a:srgbClr>
              </a:gs>
              <a:gs pos="50000">
                <a:srgbClr val="781944">
                  <a:shade val="67500"/>
                  <a:satMod val="115000"/>
                </a:srgbClr>
              </a:gs>
              <a:gs pos="100000">
                <a:srgbClr val="781944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Clearance Load Management</a:t>
            </a:r>
          </a:p>
        </p:txBody>
      </p:sp>
    </p:spTree>
    <p:extLst>
      <p:ext uri="{BB962C8B-B14F-4D97-AF65-F5344CB8AC3E}">
        <p14:creationId xmlns:p14="http://schemas.microsoft.com/office/powerpoint/2010/main" val="36079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Khyber Pakhtunkhwa Information Technology Board - KPITB - Photos | Facebook">
            <a:extLst>
              <a:ext uri="{FF2B5EF4-FFF2-40B4-BE49-F238E27FC236}">
                <a16:creationId xmlns:a16="http://schemas.microsoft.com/office/drawing/2014/main" id="{08C99174-9D61-D5B6-2A22-56B7C774D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21" y="3625774"/>
            <a:ext cx="2347784" cy="234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overnment of Khyber Pakhtunkhwa - Wikipedia">
            <a:extLst>
              <a:ext uri="{FF2B5EF4-FFF2-40B4-BE49-F238E27FC236}">
                <a16:creationId xmlns:a16="http://schemas.microsoft.com/office/drawing/2014/main" id="{B9FC5044-EBE5-A077-05AA-A080AE65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457" y="2108687"/>
            <a:ext cx="1814512" cy="186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06;p44">
            <a:extLst>
              <a:ext uri="{FF2B5EF4-FFF2-40B4-BE49-F238E27FC236}">
                <a16:creationId xmlns:a16="http://schemas.microsoft.com/office/drawing/2014/main" id="{58A65B73-FCDF-4AF6-AB0F-F7F23805E6EA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13991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Institutional Partnership with KPK Government Entities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B12997-87EB-4D5E-8A1E-853A44D36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019C57-16A6-4600-8ECB-A6BE1316A1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0" y="2886703"/>
            <a:ext cx="2824392" cy="2096635"/>
          </a:xfrm>
          <a:prstGeom prst="rect">
            <a:avLst/>
          </a:prstGeom>
        </p:spPr>
      </p:pic>
      <p:sp>
        <p:nvSpPr>
          <p:cNvPr id="3" name="Plus Sign 2">
            <a:extLst>
              <a:ext uri="{FF2B5EF4-FFF2-40B4-BE49-F238E27FC236}">
                <a16:creationId xmlns:a16="http://schemas.microsoft.com/office/drawing/2014/main" id="{EA734EE1-00BA-4B7A-BEE5-D1637C039EDB}"/>
              </a:ext>
            </a:extLst>
          </p:cNvPr>
          <p:cNvSpPr/>
          <p:nvPr/>
        </p:nvSpPr>
        <p:spPr>
          <a:xfrm>
            <a:off x="4055324" y="3434348"/>
            <a:ext cx="914400" cy="91440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Equals 3">
            <a:extLst>
              <a:ext uri="{FF2B5EF4-FFF2-40B4-BE49-F238E27FC236}">
                <a16:creationId xmlns:a16="http://schemas.microsoft.com/office/drawing/2014/main" id="{B7613683-6F8B-4217-8D5D-94338CEEF96F}"/>
              </a:ext>
            </a:extLst>
          </p:cNvPr>
          <p:cNvSpPr/>
          <p:nvPr/>
        </p:nvSpPr>
        <p:spPr>
          <a:xfrm>
            <a:off x="7749013" y="3434348"/>
            <a:ext cx="914400" cy="914400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78FC32-2002-4636-876F-53931351E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163148-7E52-B04B-BDB1-F71A06BC1DDE}"/>
              </a:ext>
            </a:extLst>
          </p:cNvPr>
          <p:cNvSpPr/>
          <p:nvPr/>
        </p:nvSpPr>
        <p:spPr>
          <a:xfrm>
            <a:off x="6553199" y="4515310"/>
            <a:ext cx="1162973" cy="176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5605F6-47ED-E651-C11E-A1AB335EA3B0}"/>
              </a:ext>
            </a:extLst>
          </p:cNvPr>
          <p:cNvSpPr/>
          <p:nvPr/>
        </p:nvSpPr>
        <p:spPr>
          <a:xfrm>
            <a:off x="9347097" y="4541727"/>
            <a:ext cx="2532184" cy="438212"/>
          </a:xfrm>
          <a:prstGeom prst="rect">
            <a:avLst/>
          </a:prstGeom>
          <a:solidFill>
            <a:srgbClr val="7819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400" b="1" dirty="0"/>
              <a:t>Islamic Invoice Financing for KPK Government Vendors</a:t>
            </a:r>
          </a:p>
        </p:txBody>
      </p:sp>
      <p:pic>
        <p:nvPicPr>
          <p:cNvPr id="17" name="Picture 22" descr="Supplier Icon Png #81861 - Free Icons Library">
            <a:extLst>
              <a:ext uri="{FF2B5EF4-FFF2-40B4-BE49-F238E27FC236}">
                <a16:creationId xmlns:a16="http://schemas.microsoft.com/office/drawing/2014/main" id="{AA2E0133-340F-1FA3-E23F-C89854CD2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730" y="2705905"/>
            <a:ext cx="2450917" cy="183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9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D156BD-A709-4D10-A7B2-8C1348E84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46" name="Google Shape;306;p44">
            <a:extLst>
              <a:ext uri="{FF2B5EF4-FFF2-40B4-BE49-F238E27FC236}">
                <a16:creationId xmlns:a16="http://schemas.microsoft.com/office/drawing/2014/main" id="{EAE7E28F-2C43-4194-B96E-8AFD7BD45826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29585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InvoiceMate: First Enterprise Metaverse Application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539575-237A-4933-AD19-2EE3B077B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2" name="2022-06-16_05-21-45 (1)" descr="2022-06-16_05-21-45 (1)">
            <a:hlinkClick r:id="" action="ppaction://media"/>
            <a:extLst>
              <a:ext uri="{FF2B5EF4-FFF2-40B4-BE49-F238E27FC236}">
                <a16:creationId xmlns:a16="http://schemas.microsoft.com/office/drawing/2014/main" id="{1AE9F77C-01D4-5C1C-5AF8-9F63CC826C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770184"/>
            <a:ext cx="12192000" cy="50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F8703461-84EB-42E3-84C0-F32A16DCE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8" name="Google Shape;306;p44">
            <a:extLst>
              <a:ext uri="{FF2B5EF4-FFF2-40B4-BE49-F238E27FC236}">
                <a16:creationId xmlns:a16="http://schemas.microsoft.com/office/drawing/2014/main" id="{58A65B73-FCDF-4AF6-AB0F-F7F23805E6EA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7009585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InvoiceMate Team &amp; Strategic Partners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B12997-87EB-4D5E-8A1E-853A44D36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sp>
        <p:nvSpPr>
          <p:cNvPr id="5" name="Google Shape;430;p52">
            <a:extLst>
              <a:ext uri="{FF2B5EF4-FFF2-40B4-BE49-F238E27FC236}">
                <a16:creationId xmlns:a16="http://schemas.microsoft.com/office/drawing/2014/main" id="{2D47F40C-EE2A-4E21-9EE1-7418EE9DBD7D}"/>
              </a:ext>
            </a:extLst>
          </p:cNvPr>
          <p:cNvSpPr/>
          <p:nvPr/>
        </p:nvSpPr>
        <p:spPr>
          <a:xfrm rot="5400000">
            <a:off x="1377059" y="1639450"/>
            <a:ext cx="2508565" cy="2306748"/>
          </a:xfrm>
          <a:custGeom>
            <a:avLst/>
            <a:gdLst/>
            <a:ahLst/>
            <a:cxnLst/>
            <a:rect l="l" t="t" r="r" b="b"/>
            <a:pathLst>
              <a:path w="31949" h="27693" extrusionOk="0">
                <a:moveTo>
                  <a:pt x="7959" y="1"/>
                </a:moveTo>
                <a:lnTo>
                  <a:pt x="1" y="13846"/>
                </a:lnTo>
                <a:lnTo>
                  <a:pt x="7959" y="27692"/>
                </a:lnTo>
                <a:lnTo>
                  <a:pt x="23991" y="27692"/>
                </a:lnTo>
                <a:lnTo>
                  <a:pt x="31949" y="13846"/>
                </a:lnTo>
                <a:lnTo>
                  <a:pt x="23991" y="1"/>
                </a:lnTo>
                <a:close/>
              </a:path>
            </a:pathLst>
          </a:custGeom>
          <a:noFill/>
          <a:ln w="19050" cap="flat" cmpd="sng">
            <a:solidFill>
              <a:srgbClr val="5430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" name="Google Shape;431;p52">
            <a:extLst>
              <a:ext uri="{FF2B5EF4-FFF2-40B4-BE49-F238E27FC236}">
                <a16:creationId xmlns:a16="http://schemas.microsoft.com/office/drawing/2014/main" id="{5B6535B1-2F1F-4D16-A88E-CB45A2C0E6D8}"/>
              </a:ext>
            </a:extLst>
          </p:cNvPr>
          <p:cNvSpPr/>
          <p:nvPr/>
        </p:nvSpPr>
        <p:spPr>
          <a:xfrm rot="5400000">
            <a:off x="3683743" y="1639450"/>
            <a:ext cx="2508565" cy="2306748"/>
          </a:xfrm>
          <a:custGeom>
            <a:avLst/>
            <a:gdLst/>
            <a:ahLst/>
            <a:cxnLst/>
            <a:rect l="l" t="t" r="r" b="b"/>
            <a:pathLst>
              <a:path w="31949" h="27693" extrusionOk="0">
                <a:moveTo>
                  <a:pt x="7959" y="1"/>
                </a:moveTo>
                <a:lnTo>
                  <a:pt x="1" y="13847"/>
                </a:lnTo>
                <a:lnTo>
                  <a:pt x="7959" y="27693"/>
                </a:lnTo>
                <a:lnTo>
                  <a:pt x="23991" y="27693"/>
                </a:lnTo>
                <a:lnTo>
                  <a:pt x="31949" y="13847"/>
                </a:lnTo>
                <a:lnTo>
                  <a:pt x="23991" y="1"/>
                </a:lnTo>
                <a:close/>
              </a:path>
            </a:pathLst>
          </a:custGeom>
          <a:noFill/>
          <a:ln w="19050" cap="flat" cmpd="sng">
            <a:solidFill>
              <a:srgbClr val="7C0B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7" name="Google Shape;432;p52">
            <a:extLst>
              <a:ext uri="{FF2B5EF4-FFF2-40B4-BE49-F238E27FC236}">
                <a16:creationId xmlns:a16="http://schemas.microsoft.com/office/drawing/2014/main" id="{2BD9B24B-6D8C-4254-B85D-E698FC5244C9}"/>
              </a:ext>
            </a:extLst>
          </p:cNvPr>
          <p:cNvSpPr/>
          <p:nvPr/>
        </p:nvSpPr>
        <p:spPr>
          <a:xfrm rot="5400000">
            <a:off x="4837629" y="3522541"/>
            <a:ext cx="2507387" cy="2306664"/>
          </a:xfrm>
          <a:custGeom>
            <a:avLst/>
            <a:gdLst/>
            <a:ahLst/>
            <a:cxnLst/>
            <a:rect l="l" t="t" r="r" b="b"/>
            <a:pathLst>
              <a:path w="31934" h="27692" extrusionOk="0">
                <a:moveTo>
                  <a:pt x="7959" y="0"/>
                </a:moveTo>
                <a:lnTo>
                  <a:pt x="1" y="13846"/>
                </a:lnTo>
                <a:lnTo>
                  <a:pt x="7959" y="27692"/>
                </a:lnTo>
                <a:lnTo>
                  <a:pt x="23991" y="27692"/>
                </a:lnTo>
                <a:lnTo>
                  <a:pt x="31934" y="13846"/>
                </a:lnTo>
                <a:lnTo>
                  <a:pt x="23991" y="0"/>
                </a:lnTo>
                <a:close/>
              </a:path>
            </a:pathLst>
          </a:custGeom>
          <a:noFill/>
          <a:ln w="19050" cap="flat" cmpd="sng">
            <a:solidFill>
              <a:srgbClr val="7C0B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E9B321"/>
              </a:solidFill>
            </a:endParaRPr>
          </a:p>
        </p:txBody>
      </p:sp>
      <p:sp>
        <p:nvSpPr>
          <p:cNvPr id="9" name="Google Shape;433;p52">
            <a:extLst>
              <a:ext uri="{FF2B5EF4-FFF2-40B4-BE49-F238E27FC236}">
                <a16:creationId xmlns:a16="http://schemas.microsoft.com/office/drawing/2014/main" id="{8860EA4D-7750-486A-B462-2AC40BF32DFD}"/>
              </a:ext>
            </a:extLst>
          </p:cNvPr>
          <p:cNvSpPr/>
          <p:nvPr/>
        </p:nvSpPr>
        <p:spPr>
          <a:xfrm rot="5400000">
            <a:off x="224305" y="3522499"/>
            <a:ext cx="2507387" cy="2306748"/>
          </a:xfrm>
          <a:custGeom>
            <a:avLst/>
            <a:gdLst/>
            <a:ahLst/>
            <a:cxnLst/>
            <a:rect l="l" t="t" r="r" b="b"/>
            <a:pathLst>
              <a:path w="31934" h="27693" extrusionOk="0">
                <a:moveTo>
                  <a:pt x="7959" y="0"/>
                </a:moveTo>
                <a:lnTo>
                  <a:pt x="1" y="13846"/>
                </a:lnTo>
                <a:lnTo>
                  <a:pt x="7959" y="27692"/>
                </a:lnTo>
                <a:lnTo>
                  <a:pt x="23991" y="27692"/>
                </a:lnTo>
                <a:lnTo>
                  <a:pt x="31934" y="13846"/>
                </a:lnTo>
                <a:lnTo>
                  <a:pt x="23991" y="0"/>
                </a:lnTo>
                <a:close/>
              </a:path>
            </a:pathLst>
          </a:custGeom>
          <a:noFill/>
          <a:ln w="19050" cap="flat" cmpd="sng">
            <a:solidFill>
              <a:srgbClr val="7C0B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E9B321"/>
              </a:solidFill>
            </a:endParaRPr>
          </a:p>
        </p:txBody>
      </p:sp>
      <p:sp>
        <p:nvSpPr>
          <p:cNvPr id="11" name="Google Shape;434;p52">
            <a:extLst>
              <a:ext uri="{FF2B5EF4-FFF2-40B4-BE49-F238E27FC236}">
                <a16:creationId xmlns:a16="http://schemas.microsoft.com/office/drawing/2014/main" id="{BD6DC1BF-0179-46A7-8881-61BCF7E067BA}"/>
              </a:ext>
            </a:extLst>
          </p:cNvPr>
          <p:cNvSpPr/>
          <p:nvPr/>
        </p:nvSpPr>
        <p:spPr>
          <a:xfrm rot="5400000">
            <a:off x="2530989" y="3522499"/>
            <a:ext cx="2507387" cy="2306748"/>
          </a:xfrm>
          <a:custGeom>
            <a:avLst/>
            <a:gdLst/>
            <a:ahLst/>
            <a:cxnLst/>
            <a:rect l="l" t="t" r="r" b="b"/>
            <a:pathLst>
              <a:path w="31934" h="27693" extrusionOk="0">
                <a:moveTo>
                  <a:pt x="7959" y="1"/>
                </a:moveTo>
                <a:lnTo>
                  <a:pt x="1" y="13847"/>
                </a:lnTo>
                <a:lnTo>
                  <a:pt x="7959" y="27692"/>
                </a:lnTo>
                <a:lnTo>
                  <a:pt x="23991" y="27692"/>
                </a:lnTo>
                <a:lnTo>
                  <a:pt x="31934" y="13847"/>
                </a:lnTo>
                <a:lnTo>
                  <a:pt x="23991" y="1"/>
                </a:lnTo>
                <a:close/>
              </a:path>
            </a:pathLst>
          </a:custGeom>
          <a:noFill/>
          <a:ln w="19050" cap="flat" cmpd="sng">
            <a:solidFill>
              <a:srgbClr val="5430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E9B321"/>
              </a:solidFill>
            </a:endParaRPr>
          </a:p>
        </p:txBody>
      </p:sp>
      <p:sp>
        <p:nvSpPr>
          <p:cNvPr id="12" name="Google Shape;435;p52">
            <a:extLst>
              <a:ext uri="{FF2B5EF4-FFF2-40B4-BE49-F238E27FC236}">
                <a16:creationId xmlns:a16="http://schemas.microsoft.com/office/drawing/2014/main" id="{4078E11B-EC21-4D7B-87F5-F210B76F99B8}"/>
              </a:ext>
            </a:extLst>
          </p:cNvPr>
          <p:cNvSpPr/>
          <p:nvPr/>
        </p:nvSpPr>
        <p:spPr>
          <a:xfrm rot="5400000">
            <a:off x="5995091" y="1639450"/>
            <a:ext cx="2508565" cy="2306748"/>
          </a:xfrm>
          <a:custGeom>
            <a:avLst/>
            <a:gdLst/>
            <a:ahLst/>
            <a:cxnLst/>
            <a:rect l="l" t="t" r="r" b="b"/>
            <a:pathLst>
              <a:path w="31949" h="27693" extrusionOk="0">
                <a:moveTo>
                  <a:pt x="7959" y="1"/>
                </a:moveTo>
                <a:lnTo>
                  <a:pt x="1" y="13847"/>
                </a:lnTo>
                <a:lnTo>
                  <a:pt x="7959" y="27693"/>
                </a:lnTo>
                <a:lnTo>
                  <a:pt x="23991" y="27693"/>
                </a:lnTo>
                <a:lnTo>
                  <a:pt x="31949" y="13847"/>
                </a:lnTo>
                <a:lnTo>
                  <a:pt x="23991" y="1"/>
                </a:lnTo>
                <a:close/>
              </a:path>
            </a:pathLst>
          </a:custGeom>
          <a:noFill/>
          <a:ln w="19050" cap="flat" cmpd="sng">
            <a:solidFill>
              <a:srgbClr val="5430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3" name="Google Shape;436;p52">
            <a:extLst>
              <a:ext uri="{FF2B5EF4-FFF2-40B4-BE49-F238E27FC236}">
                <a16:creationId xmlns:a16="http://schemas.microsoft.com/office/drawing/2014/main" id="{E00B81C6-E3E2-4ACA-BACD-D093FC527152}"/>
              </a:ext>
            </a:extLst>
          </p:cNvPr>
          <p:cNvSpPr/>
          <p:nvPr/>
        </p:nvSpPr>
        <p:spPr>
          <a:xfrm rot="5400000">
            <a:off x="7148979" y="3522541"/>
            <a:ext cx="2507387" cy="2306664"/>
          </a:xfrm>
          <a:custGeom>
            <a:avLst/>
            <a:gdLst/>
            <a:ahLst/>
            <a:cxnLst/>
            <a:rect l="l" t="t" r="r" b="b"/>
            <a:pathLst>
              <a:path w="31934" h="27692" extrusionOk="0">
                <a:moveTo>
                  <a:pt x="7959" y="0"/>
                </a:moveTo>
                <a:lnTo>
                  <a:pt x="1" y="13846"/>
                </a:lnTo>
                <a:lnTo>
                  <a:pt x="7959" y="27692"/>
                </a:lnTo>
                <a:lnTo>
                  <a:pt x="23991" y="27692"/>
                </a:lnTo>
                <a:lnTo>
                  <a:pt x="31934" y="13846"/>
                </a:lnTo>
                <a:lnTo>
                  <a:pt x="23991" y="0"/>
                </a:lnTo>
                <a:close/>
              </a:path>
            </a:pathLst>
          </a:custGeom>
          <a:noFill/>
          <a:ln w="19050" cap="flat" cmpd="sng">
            <a:solidFill>
              <a:srgbClr val="5430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E9B321"/>
              </a:solidFill>
            </a:endParaRPr>
          </a:p>
        </p:txBody>
      </p:sp>
      <p:sp>
        <p:nvSpPr>
          <p:cNvPr id="14" name="Google Shape;437;p52">
            <a:extLst>
              <a:ext uri="{FF2B5EF4-FFF2-40B4-BE49-F238E27FC236}">
                <a16:creationId xmlns:a16="http://schemas.microsoft.com/office/drawing/2014/main" id="{0B1EB52C-DF10-4C58-B83D-723F186CC308}"/>
              </a:ext>
            </a:extLst>
          </p:cNvPr>
          <p:cNvSpPr/>
          <p:nvPr/>
        </p:nvSpPr>
        <p:spPr>
          <a:xfrm rot="5400000">
            <a:off x="8297008" y="1639450"/>
            <a:ext cx="2508565" cy="2306748"/>
          </a:xfrm>
          <a:custGeom>
            <a:avLst/>
            <a:gdLst/>
            <a:ahLst/>
            <a:cxnLst/>
            <a:rect l="l" t="t" r="r" b="b"/>
            <a:pathLst>
              <a:path w="31949" h="27693" extrusionOk="0">
                <a:moveTo>
                  <a:pt x="7959" y="1"/>
                </a:moveTo>
                <a:lnTo>
                  <a:pt x="1" y="13847"/>
                </a:lnTo>
                <a:lnTo>
                  <a:pt x="7959" y="27693"/>
                </a:lnTo>
                <a:lnTo>
                  <a:pt x="23991" y="27693"/>
                </a:lnTo>
                <a:lnTo>
                  <a:pt x="31949" y="13847"/>
                </a:lnTo>
                <a:lnTo>
                  <a:pt x="23991" y="1"/>
                </a:lnTo>
                <a:close/>
              </a:path>
            </a:pathLst>
          </a:custGeom>
          <a:noFill/>
          <a:ln w="19050" cap="flat" cmpd="sng">
            <a:solidFill>
              <a:srgbClr val="7C0B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6" name="Google Shape;455;p52">
            <a:extLst>
              <a:ext uri="{FF2B5EF4-FFF2-40B4-BE49-F238E27FC236}">
                <a16:creationId xmlns:a16="http://schemas.microsoft.com/office/drawing/2014/main" id="{CC2E12CF-9CBE-4CA2-B35D-591107CF065B}"/>
              </a:ext>
            </a:extLst>
          </p:cNvPr>
          <p:cNvSpPr txBox="1">
            <a:spLocks/>
          </p:cNvSpPr>
          <p:nvPr/>
        </p:nvSpPr>
        <p:spPr>
          <a:xfrm>
            <a:off x="323299" y="4660804"/>
            <a:ext cx="2294056" cy="1120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rgbClr val="3B234C"/>
                </a:solidFill>
                <a:latin typeface="Tenor Sans" panose="02000000000000000000" pitchFamily="2" charset="0"/>
              </a:rPr>
              <a:t>Saeed Al Hebsi </a:t>
            </a:r>
          </a:p>
        </p:txBody>
      </p:sp>
      <p:sp>
        <p:nvSpPr>
          <p:cNvPr id="17" name="Google Shape;455;p52">
            <a:extLst>
              <a:ext uri="{FF2B5EF4-FFF2-40B4-BE49-F238E27FC236}">
                <a16:creationId xmlns:a16="http://schemas.microsoft.com/office/drawing/2014/main" id="{5F4323E6-D1C4-47A5-8873-42E85D929D62}"/>
              </a:ext>
            </a:extLst>
          </p:cNvPr>
          <p:cNvSpPr txBox="1">
            <a:spLocks/>
          </p:cNvSpPr>
          <p:nvPr/>
        </p:nvSpPr>
        <p:spPr>
          <a:xfrm>
            <a:off x="1368229" y="2454147"/>
            <a:ext cx="2529185" cy="120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endParaRPr lang="en-US" sz="1333" b="1" dirty="0">
              <a:solidFill>
                <a:srgbClr val="7C0B3E"/>
              </a:solidFill>
              <a:latin typeface="Tenor Sans" panose="0200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rgbClr val="7C0B3E"/>
                </a:solidFill>
                <a:latin typeface="Tenor Sans" panose="02000000000000000000" pitchFamily="2" charset="0"/>
              </a:rPr>
              <a:t>Muhammad Salman Anjum</a:t>
            </a:r>
          </a:p>
        </p:txBody>
      </p:sp>
      <p:sp>
        <p:nvSpPr>
          <p:cNvPr id="18" name="Google Shape;455;p52">
            <a:extLst>
              <a:ext uri="{FF2B5EF4-FFF2-40B4-BE49-F238E27FC236}">
                <a16:creationId xmlns:a16="http://schemas.microsoft.com/office/drawing/2014/main" id="{86A19D2F-B992-46AB-A0BE-96D54BF55D20}"/>
              </a:ext>
            </a:extLst>
          </p:cNvPr>
          <p:cNvSpPr txBox="1">
            <a:spLocks/>
          </p:cNvSpPr>
          <p:nvPr/>
        </p:nvSpPr>
        <p:spPr>
          <a:xfrm>
            <a:off x="2559082" y="4614759"/>
            <a:ext cx="2451201" cy="120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rgbClr val="7C0B3E"/>
                </a:solidFill>
                <a:latin typeface="Tenor Sans" panose="02000000000000000000" pitchFamily="2" charset="0"/>
              </a:rPr>
              <a:t>Kevin Murcko</a:t>
            </a:r>
          </a:p>
        </p:txBody>
      </p:sp>
      <p:sp>
        <p:nvSpPr>
          <p:cNvPr id="19" name="Google Shape;455;p52">
            <a:extLst>
              <a:ext uri="{FF2B5EF4-FFF2-40B4-BE49-F238E27FC236}">
                <a16:creationId xmlns:a16="http://schemas.microsoft.com/office/drawing/2014/main" id="{536ABC4A-1365-4FFA-80F1-19E9D7D3062D}"/>
              </a:ext>
            </a:extLst>
          </p:cNvPr>
          <p:cNvSpPr txBox="1">
            <a:spLocks/>
          </p:cNvSpPr>
          <p:nvPr/>
        </p:nvSpPr>
        <p:spPr>
          <a:xfrm>
            <a:off x="3789510" y="2704152"/>
            <a:ext cx="2275373" cy="120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rgbClr val="3B234C"/>
                </a:solidFill>
                <a:latin typeface="Tenor Sans" panose="02000000000000000000" pitchFamily="2" charset="0"/>
              </a:rPr>
              <a:t>Usman Salahuddin</a:t>
            </a:r>
          </a:p>
        </p:txBody>
      </p:sp>
      <p:sp>
        <p:nvSpPr>
          <p:cNvPr id="21" name="Google Shape;455;p52">
            <a:extLst>
              <a:ext uri="{FF2B5EF4-FFF2-40B4-BE49-F238E27FC236}">
                <a16:creationId xmlns:a16="http://schemas.microsoft.com/office/drawing/2014/main" id="{250BFAA9-3344-43E5-9CBA-4BAA57DD81FA}"/>
              </a:ext>
            </a:extLst>
          </p:cNvPr>
          <p:cNvSpPr txBox="1">
            <a:spLocks/>
          </p:cNvSpPr>
          <p:nvPr/>
        </p:nvSpPr>
        <p:spPr>
          <a:xfrm>
            <a:off x="6149230" y="2736127"/>
            <a:ext cx="2270607" cy="120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rgbClr val="7C0B3E"/>
                </a:solidFill>
                <a:latin typeface="Tenor Sans" panose="02000000000000000000" pitchFamily="2" charset="0"/>
              </a:rPr>
              <a:t>Rafael Schultz</a:t>
            </a:r>
          </a:p>
        </p:txBody>
      </p:sp>
      <p:sp>
        <p:nvSpPr>
          <p:cNvPr id="22" name="Google Shape;455;p52">
            <a:extLst>
              <a:ext uri="{FF2B5EF4-FFF2-40B4-BE49-F238E27FC236}">
                <a16:creationId xmlns:a16="http://schemas.microsoft.com/office/drawing/2014/main" id="{75CF690E-4D17-4F24-9A08-F02B4E27CC07}"/>
              </a:ext>
            </a:extLst>
          </p:cNvPr>
          <p:cNvSpPr txBox="1">
            <a:spLocks/>
          </p:cNvSpPr>
          <p:nvPr/>
        </p:nvSpPr>
        <p:spPr>
          <a:xfrm>
            <a:off x="8353935" y="2767379"/>
            <a:ext cx="2350645" cy="120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rgbClr val="3B234C"/>
                </a:solidFill>
                <a:latin typeface="Tenor Sans" panose="02000000000000000000" pitchFamily="2" charset="0"/>
              </a:rPr>
              <a:t>Zeeshan Abid</a:t>
            </a:r>
          </a:p>
        </p:txBody>
      </p:sp>
      <p:sp>
        <p:nvSpPr>
          <p:cNvPr id="23" name="Google Shape;455;p52">
            <a:extLst>
              <a:ext uri="{FF2B5EF4-FFF2-40B4-BE49-F238E27FC236}">
                <a16:creationId xmlns:a16="http://schemas.microsoft.com/office/drawing/2014/main" id="{FBCFBD41-54CB-4E17-A549-AFC0DDB3EE69}"/>
              </a:ext>
            </a:extLst>
          </p:cNvPr>
          <p:cNvSpPr txBox="1">
            <a:spLocks/>
          </p:cNvSpPr>
          <p:nvPr/>
        </p:nvSpPr>
        <p:spPr>
          <a:xfrm>
            <a:off x="7168017" y="4621063"/>
            <a:ext cx="2505912" cy="120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rgbClr val="7C0B3E"/>
                </a:solidFill>
                <a:latin typeface="Tenor Sans" panose="02000000000000000000" pitchFamily="2" charset="0"/>
              </a:rPr>
              <a:t>Nahed Chbak</a:t>
            </a:r>
          </a:p>
        </p:txBody>
      </p:sp>
      <p:pic>
        <p:nvPicPr>
          <p:cNvPr id="24" name="Picture 2" descr="LinkedIn Icon Squircle Dark | Vector Images Icon Sign And Symbols">
            <a:hlinkClick r:id="rId5"/>
            <a:extLst>
              <a:ext uri="{FF2B5EF4-FFF2-40B4-BE49-F238E27FC236}">
                <a16:creationId xmlns:a16="http://schemas.microsoft.com/office/drawing/2014/main" id="{CDE269E9-6042-4A72-BDEA-1976E117D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33" y="5248465"/>
            <a:ext cx="384897" cy="3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inkedIn Icon Squircle Dark | Vector Images Icon Sign And Symbols">
            <a:hlinkClick r:id="rId7"/>
            <a:extLst>
              <a:ext uri="{FF2B5EF4-FFF2-40B4-BE49-F238E27FC236}">
                <a16:creationId xmlns:a16="http://schemas.microsoft.com/office/drawing/2014/main" id="{E27AE769-9C19-46AB-8435-35D54B6DE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81" y="5287258"/>
            <a:ext cx="384897" cy="3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LinkedIn Icon Squircle Dark | Vector Images Icon Sign And Symbols">
            <a:hlinkClick r:id="rId8"/>
            <a:extLst>
              <a:ext uri="{FF2B5EF4-FFF2-40B4-BE49-F238E27FC236}">
                <a16:creationId xmlns:a16="http://schemas.microsoft.com/office/drawing/2014/main" id="{457DAC6B-0155-4907-8E4D-6F0E8E450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882" y="5277924"/>
            <a:ext cx="384897" cy="3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LinkedIn Icon Squircle Dark | Vector Images Icon Sign And Symbols">
            <a:hlinkClick r:id="rId9"/>
            <a:extLst>
              <a:ext uri="{FF2B5EF4-FFF2-40B4-BE49-F238E27FC236}">
                <a16:creationId xmlns:a16="http://schemas.microsoft.com/office/drawing/2014/main" id="{9B970A76-CE77-4B65-B94C-61035E437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38" y="3383030"/>
            <a:ext cx="384897" cy="3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LinkedIn Icon Squircle Dark | Vector Images Icon Sign And Symbols">
            <a:hlinkClick r:id="rId10"/>
            <a:extLst>
              <a:ext uri="{FF2B5EF4-FFF2-40B4-BE49-F238E27FC236}">
                <a16:creationId xmlns:a16="http://schemas.microsoft.com/office/drawing/2014/main" id="{6155E6D7-63FF-44C5-BF0F-DA9293D52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86" y="3386741"/>
            <a:ext cx="384897" cy="3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LinkedIn Icon Squircle Dark | Vector Images Icon Sign And Symbols">
            <a:hlinkClick r:id="rId11"/>
            <a:extLst>
              <a:ext uri="{FF2B5EF4-FFF2-40B4-BE49-F238E27FC236}">
                <a16:creationId xmlns:a16="http://schemas.microsoft.com/office/drawing/2014/main" id="{942C7E21-3935-45D7-83F3-9EFC0305E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690" y="3403066"/>
            <a:ext cx="384897" cy="3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LinkedIn Icon Squircle Dark | Vector Images Icon Sign And Symbols">
            <a:hlinkClick r:id="rId12"/>
            <a:extLst>
              <a:ext uri="{FF2B5EF4-FFF2-40B4-BE49-F238E27FC236}">
                <a16:creationId xmlns:a16="http://schemas.microsoft.com/office/drawing/2014/main" id="{5F003131-15B1-4D11-B1DA-F9149779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088" y="3438801"/>
            <a:ext cx="384897" cy="3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CE100D-2F49-41BC-9E2E-86F077A5372A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</a:blip>
          <a:stretch>
            <a:fillRect/>
          </a:stretch>
        </p:blipFill>
        <p:spPr>
          <a:xfrm>
            <a:off x="2172986" y="2038211"/>
            <a:ext cx="916645" cy="916645"/>
          </a:xfrm>
          <a:prstGeom prst="rect">
            <a:avLst/>
          </a:prstGeom>
          <a:ln>
            <a:solidFill>
              <a:srgbClr val="7C0B3E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9EBB34E-3739-4D16-A7B1-3E78C2ADD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</a:blip>
          <a:stretch>
            <a:fillRect/>
          </a:stretch>
        </p:blipFill>
        <p:spPr>
          <a:xfrm>
            <a:off x="6783876" y="2076351"/>
            <a:ext cx="930929" cy="933451"/>
          </a:xfrm>
          <a:prstGeom prst="rect">
            <a:avLst/>
          </a:prstGeom>
          <a:solidFill>
            <a:srgbClr val="7C0B3E"/>
          </a:solidFill>
          <a:ln>
            <a:solidFill>
              <a:srgbClr val="7C0B3E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2E7285-9BA0-4292-856C-21F1E698AFFE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</a:blip>
          <a:stretch>
            <a:fillRect/>
          </a:stretch>
        </p:blipFill>
        <p:spPr>
          <a:xfrm>
            <a:off x="4464939" y="2078975"/>
            <a:ext cx="933733" cy="930827"/>
          </a:xfrm>
          <a:prstGeom prst="rect">
            <a:avLst/>
          </a:prstGeom>
          <a:solidFill>
            <a:srgbClr val="7C0B3E"/>
          </a:solidFill>
          <a:ln>
            <a:solidFill>
              <a:srgbClr val="7C0B3E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C26C51F-A825-4740-852C-EEA23676AB71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</a:blip>
          <a:stretch>
            <a:fillRect/>
          </a:stretch>
        </p:blipFill>
        <p:spPr>
          <a:xfrm>
            <a:off x="9082777" y="2120946"/>
            <a:ext cx="941859" cy="921391"/>
          </a:xfrm>
          <a:prstGeom prst="rect">
            <a:avLst/>
          </a:prstGeom>
          <a:solidFill>
            <a:srgbClr val="7C0B3E"/>
          </a:solidFill>
          <a:ln>
            <a:solidFill>
              <a:srgbClr val="7C0B3E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1264C64-FC00-4AF3-985D-E0DD21C8593A}"/>
              </a:ext>
            </a:extLst>
          </p:cNvPr>
          <p:cNvPicPr>
            <a:picLocks noChangeAspect="1"/>
          </p:cNvPicPr>
          <p:nvPr/>
        </p:nvPicPr>
        <p:blipFill>
          <a:blip r:embed="rId17">
            <a:grayscl/>
          </a:blip>
          <a:stretch>
            <a:fillRect/>
          </a:stretch>
        </p:blipFill>
        <p:spPr>
          <a:xfrm>
            <a:off x="3383226" y="4003768"/>
            <a:ext cx="916644" cy="906045"/>
          </a:xfrm>
          <a:prstGeom prst="rect">
            <a:avLst/>
          </a:prstGeom>
          <a:solidFill>
            <a:srgbClr val="7C0B3E"/>
          </a:solidFill>
          <a:ln>
            <a:solidFill>
              <a:srgbClr val="7C0B3E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BCAC30-1DA3-458A-89AA-0B25355A14B5}"/>
              </a:ext>
            </a:extLst>
          </p:cNvPr>
          <p:cNvPicPr>
            <a:picLocks noChangeAspect="1"/>
          </p:cNvPicPr>
          <p:nvPr/>
        </p:nvPicPr>
        <p:blipFill>
          <a:blip r:embed="rId18">
            <a:grayscl/>
          </a:blip>
          <a:stretch>
            <a:fillRect/>
          </a:stretch>
        </p:blipFill>
        <p:spPr>
          <a:xfrm>
            <a:off x="988123" y="4002435"/>
            <a:ext cx="942428" cy="891815"/>
          </a:xfrm>
          <a:prstGeom prst="rect">
            <a:avLst/>
          </a:prstGeom>
          <a:solidFill>
            <a:srgbClr val="7C0B3E"/>
          </a:solidFill>
          <a:ln>
            <a:solidFill>
              <a:srgbClr val="7C0B3E"/>
            </a:solidFill>
          </a:ln>
        </p:spPr>
      </p:pic>
      <p:sp>
        <p:nvSpPr>
          <p:cNvPr id="41" name="Google Shape;432;p52">
            <a:extLst>
              <a:ext uri="{FF2B5EF4-FFF2-40B4-BE49-F238E27FC236}">
                <a16:creationId xmlns:a16="http://schemas.microsoft.com/office/drawing/2014/main" id="{313B11E0-CCA2-404E-AE52-779E9DB2FEA6}"/>
              </a:ext>
            </a:extLst>
          </p:cNvPr>
          <p:cNvSpPr/>
          <p:nvPr/>
        </p:nvSpPr>
        <p:spPr>
          <a:xfrm rot="5400000">
            <a:off x="9466115" y="3511158"/>
            <a:ext cx="2507387" cy="2306664"/>
          </a:xfrm>
          <a:custGeom>
            <a:avLst/>
            <a:gdLst/>
            <a:ahLst/>
            <a:cxnLst/>
            <a:rect l="l" t="t" r="r" b="b"/>
            <a:pathLst>
              <a:path w="31934" h="27692" extrusionOk="0">
                <a:moveTo>
                  <a:pt x="7959" y="0"/>
                </a:moveTo>
                <a:lnTo>
                  <a:pt x="1" y="13846"/>
                </a:lnTo>
                <a:lnTo>
                  <a:pt x="7959" y="27692"/>
                </a:lnTo>
                <a:lnTo>
                  <a:pt x="23991" y="27692"/>
                </a:lnTo>
                <a:lnTo>
                  <a:pt x="31934" y="13846"/>
                </a:lnTo>
                <a:lnTo>
                  <a:pt x="23991" y="0"/>
                </a:lnTo>
                <a:close/>
              </a:path>
            </a:pathLst>
          </a:custGeom>
          <a:noFill/>
          <a:ln w="19050" cap="flat" cmpd="sng">
            <a:solidFill>
              <a:srgbClr val="7C0B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E9B321"/>
              </a:solidFill>
            </a:endParaRPr>
          </a:p>
        </p:txBody>
      </p:sp>
      <p:sp>
        <p:nvSpPr>
          <p:cNvPr id="42" name="Google Shape;455;p52">
            <a:extLst>
              <a:ext uri="{FF2B5EF4-FFF2-40B4-BE49-F238E27FC236}">
                <a16:creationId xmlns:a16="http://schemas.microsoft.com/office/drawing/2014/main" id="{94F0D4BF-86EB-4AAD-AE48-E36CDE5EE31C}"/>
              </a:ext>
            </a:extLst>
          </p:cNvPr>
          <p:cNvSpPr txBox="1">
            <a:spLocks/>
          </p:cNvSpPr>
          <p:nvPr/>
        </p:nvSpPr>
        <p:spPr>
          <a:xfrm>
            <a:off x="9603644" y="4599490"/>
            <a:ext cx="2279968" cy="120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rgbClr val="3B234C"/>
                </a:solidFill>
                <a:latin typeface="Tenor Sans" panose="02000000000000000000" pitchFamily="2" charset="0"/>
              </a:rPr>
              <a:t>Vasilisa Marinchuk</a:t>
            </a:r>
          </a:p>
        </p:txBody>
      </p:sp>
      <p:pic>
        <p:nvPicPr>
          <p:cNvPr id="43" name="Picture 2" descr="LinkedIn Icon Squircle Dark | Vector Images Icon Sign And Symbols">
            <a:hlinkClick r:id="rId19"/>
            <a:extLst>
              <a:ext uri="{FF2B5EF4-FFF2-40B4-BE49-F238E27FC236}">
                <a16:creationId xmlns:a16="http://schemas.microsoft.com/office/drawing/2014/main" id="{9E55D08D-6B5D-40AB-8C03-44789385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813" y="5285449"/>
            <a:ext cx="384897" cy="3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78FEDD2-9FEA-4B0C-ACD1-E6ABA2953F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5472" y="5981405"/>
            <a:ext cx="1408332" cy="66876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2" name="Picture 10" descr="CoinMetro Exchange Launches Open Beta - Fintech Finance">
            <a:extLst>
              <a:ext uri="{FF2B5EF4-FFF2-40B4-BE49-F238E27FC236}">
                <a16:creationId xmlns:a16="http://schemas.microsoft.com/office/drawing/2014/main" id="{23D26E00-CF25-4A56-B966-2414383D4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18" y="5956437"/>
            <a:ext cx="890384" cy="71869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SmartLedger">
            <a:extLst>
              <a:ext uri="{FF2B5EF4-FFF2-40B4-BE49-F238E27FC236}">
                <a16:creationId xmlns:a16="http://schemas.microsoft.com/office/drawing/2014/main" id="{782C26AB-1BC4-42F3-BDA1-A16175CB5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869" y="6147307"/>
            <a:ext cx="1871088" cy="42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7FB9C9D-2818-4CB7-B522-84D737206D1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66887" y="6089332"/>
            <a:ext cx="1518234" cy="508770"/>
          </a:xfrm>
          <a:prstGeom prst="rect">
            <a:avLst/>
          </a:prstGeom>
        </p:spPr>
      </p:pic>
      <p:pic>
        <p:nvPicPr>
          <p:cNvPr id="57" name="Picture 4" descr="Who we are - Parker Russell UK">
            <a:extLst>
              <a:ext uri="{FF2B5EF4-FFF2-40B4-BE49-F238E27FC236}">
                <a16:creationId xmlns:a16="http://schemas.microsoft.com/office/drawing/2014/main" id="{A0FB64BA-ECE3-45B5-819E-8392B6781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06" y="6129873"/>
            <a:ext cx="2335629" cy="39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614009A-3EC3-6572-CC95-FCAF36F2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04" y="6104386"/>
            <a:ext cx="1371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Al Huda ::.">
            <a:extLst>
              <a:ext uri="{FF2B5EF4-FFF2-40B4-BE49-F238E27FC236}">
                <a16:creationId xmlns:a16="http://schemas.microsoft.com/office/drawing/2014/main" id="{3D5BD815-CAE5-E69F-9FF3-1DEC839C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40" y="6045996"/>
            <a:ext cx="1073484" cy="56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2FD8894-06A4-07D4-B2B0-7F6B4A57E66D}"/>
              </a:ext>
            </a:extLst>
          </p:cNvPr>
          <p:cNvPicPr>
            <a:picLocks noChangeAspect="1"/>
          </p:cNvPicPr>
          <p:nvPr/>
        </p:nvPicPr>
        <p:blipFill>
          <a:blip r:embed="rId27">
            <a:grayscl/>
          </a:blip>
          <a:stretch>
            <a:fillRect/>
          </a:stretch>
        </p:blipFill>
        <p:spPr>
          <a:xfrm>
            <a:off x="10273059" y="3942674"/>
            <a:ext cx="952353" cy="950549"/>
          </a:xfrm>
          <a:prstGeom prst="rect">
            <a:avLst/>
          </a:prstGeom>
          <a:ln>
            <a:solidFill>
              <a:srgbClr val="7C0B3E"/>
            </a:solidFill>
          </a:ln>
        </p:spPr>
      </p:pic>
      <p:pic>
        <p:nvPicPr>
          <p:cNvPr id="59" name="Picture 2" descr="Profile photo of Nahed Chbak">
            <a:extLst>
              <a:ext uri="{FF2B5EF4-FFF2-40B4-BE49-F238E27FC236}">
                <a16:creationId xmlns:a16="http://schemas.microsoft.com/office/drawing/2014/main" id="{25DA002D-FC0A-6A2F-F3EA-0A0F4EDA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38" y="3969382"/>
            <a:ext cx="977060" cy="947760"/>
          </a:xfrm>
          <a:prstGeom prst="rect">
            <a:avLst/>
          </a:prstGeom>
          <a:noFill/>
          <a:ln>
            <a:solidFill>
              <a:srgbClr val="7C0B3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55;p52">
            <a:extLst>
              <a:ext uri="{FF2B5EF4-FFF2-40B4-BE49-F238E27FC236}">
                <a16:creationId xmlns:a16="http://schemas.microsoft.com/office/drawing/2014/main" id="{371A9DF1-C3A0-5A76-2ED4-58327C2D6B73}"/>
              </a:ext>
            </a:extLst>
          </p:cNvPr>
          <p:cNvSpPr txBox="1">
            <a:spLocks/>
          </p:cNvSpPr>
          <p:nvPr/>
        </p:nvSpPr>
        <p:spPr>
          <a:xfrm>
            <a:off x="4951316" y="4617625"/>
            <a:ext cx="2279968" cy="120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133"/>
              </a:spcAft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rgbClr val="3B234C"/>
                </a:solidFill>
                <a:latin typeface="Tenor Sans" panose="02000000000000000000" pitchFamily="2" charset="0"/>
              </a:rPr>
              <a:t>Muhammad Irfan</a:t>
            </a:r>
          </a:p>
        </p:txBody>
      </p:sp>
      <p:pic>
        <p:nvPicPr>
          <p:cNvPr id="3" name="Picture 2" descr="LinkedIn Icon Squircle Dark | Vector Images Icon Sign And Symbols">
            <a:hlinkClick r:id="rId29"/>
            <a:extLst>
              <a:ext uri="{FF2B5EF4-FFF2-40B4-BE49-F238E27FC236}">
                <a16:creationId xmlns:a16="http://schemas.microsoft.com/office/drawing/2014/main" id="{B1F777A5-E93C-37A4-C5FD-5EF30935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485" y="5303584"/>
            <a:ext cx="384897" cy="3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B845247D-4034-9EB6-8E69-84CF491929ED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635" y="5687205"/>
            <a:ext cx="1928424" cy="1344102"/>
          </a:xfrm>
          <a:prstGeom prst="rect">
            <a:avLst/>
          </a:prstGeom>
        </p:spPr>
      </p:pic>
      <p:pic>
        <p:nvPicPr>
          <p:cNvPr id="37" name="Picture 36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8C4A1F8-FDC9-83F9-84E9-629298241962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79" y="3976958"/>
            <a:ext cx="969632" cy="952376"/>
          </a:xfrm>
          <a:prstGeom prst="rect">
            <a:avLst/>
          </a:prstGeom>
          <a:ln>
            <a:solidFill>
              <a:srgbClr val="8B2855"/>
            </a:solidFill>
          </a:ln>
        </p:spPr>
      </p:pic>
    </p:spTree>
    <p:extLst>
      <p:ext uri="{BB962C8B-B14F-4D97-AF65-F5344CB8AC3E}">
        <p14:creationId xmlns:p14="http://schemas.microsoft.com/office/powerpoint/2010/main" val="1513717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A8FF1-3AF6-4A6D-A297-3C61BF808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752"/>
            <a:ext cx="12192000" cy="3714496"/>
          </a:xfrm>
          <a:prstGeom prst="rect">
            <a:avLst/>
          </a:prstGeom>
        </p:spPr>
      </p:pic>
      <p:sp>
        <p:nvSpPr>
          <p:cNvPr id="6" name="Google Shape;877;p66">
            <a:extLst>
              <a:ext uri="{FF2B5EF4-FFF2-40B4-BE49-F238E27FC236}">
                <a16:creationId xmlns:a16="http://schemas.microsoft.com/office/drawing/2014/main" id="{6ED8E84D-9235-4B1A-A4F3-B5C5BE7A20D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1446" y="5300612"/>
            <a:ext cx="4879486" cy="17833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rgbClr val="7C0B3E"/>
                </a:solidFill>
                <a:latin typeface="Tenor Sans" panose="02000000000000000000" pitchFamily="2" charset="0"/>
              </a:rPr>
              <a:t>mate@invoicemate.net</a:t>
            </a:r>
            <a:endParaRPr sz="1400" dirty="0">
              <a:solidFill>
                <a:srgbClr val="7C0B3E"/>
              </a:solidFill>
              <a:latin typeface="Tenor Sans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800" dirty="0">
              <a:solidFill>
                <a:srgbClr val="7C0B3E"/>
              </a:solidFill>
              <a:latin typeface="Tenor Sans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 dirty="0">
                <a:solidFill>
                  <a:srgbClr val="7C0B3E"/>
                </a:solidFill>
                <a:latin typeface="Tenor Sans" panose="02000000000000000000" pitchFamily="2" charset="0"/>
              </a:rPr>
              <a:t>+971 </a:t>
            </a:r>
            <a:r>
              <a:rPr lang="en-US" sz="1400" dirty="0">
                <a:solidFill>
                  <a:srgbClr val="7C0B3E"/>
                </a:solidFill>
                <a:latin typeface="Tenor Sans" panose="02000000000000000000" pitchFamily="2" charset="0"/>
              </a:rPr>
              <a:t>52 9147510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700" dirty="0">
              <a:solidFill>
                <a:srgbClr val="7C0B3E"/>
              </a:solidFill>
              <a:latin typeface="Tenor Sans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 dirty="0">
                <a:solidFill>
                  <a:srgbClr val="7C0B3E"/>
                </a:solidFill>
                <a:latin typeface="Tenor Sans" panose="02000000000000000000" pitchFamily="2" charset="0"/>
              </a:rPr>
              <a:t>618, Fairmont Hotel, Dubai, UAE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800" dirty="0">
              <a:solidFill>
                <a:srgbClr val="7C0B3E"/>
              </a:solidFill>
              <a:latin typeface="Tenor Sans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rgbClr val="7C0B3E"/>
                </a:solidFill>
                <a:latin typeface="Tenor Sans" panose="02000000000000000000" pitchFamily="2" charset="0"/>
              </a:rPr>
              <a:t>invoicemate.net</a:t>
            </a:r>
            <a:endParaRPr sz="1400" dirty="0">
              <a:solidFill>
                <a:srgbClr val="7C0B3E"/>
              </a:solidFill>
              <a:latin typeface="Tenor Sans" panose="02000000000000000000" pitchFamily="2" charset="0"/>
            </a:endParaRPr>
          </a:p>
        </p:txBody>
      </p:sp>
      <p:sp>
        <p:nvSpPr>
          <p:cNvPr id="7" name="Google Shape;878;p66">
            <a:hlinkClick r:id="rId3"/>
            <a:extLst>
              <a:ext uri="{FF2B5EF4-FFF2-40B4-BE49-F238E27FC236}">
                <a16:creationId xmlns:a16="http://schemas.microsoft.com/office/drawing/2014/main" id="{58E3152D-9AA0-4BF3-8E6C-5C387ECE8178}"/>
              </a:ext>
            </a:extLst>
          </p:cNvPr>
          <p:cNvSpPr/>
          <p:nvPr/>
        </p:nvSpPr>
        <p:spPr>
          <a:xfrm>
            <a:off x="848547" y="6554525"/>
            <a:ext cx="167027" cy="159511"/>
          </a:xfrm>
          <a:custGeom>
            <a:avLst/>
            <a:gdLst/>
            <a:ahLst/>
            <a:cxnLst/>
            <a:rect l="l" t="t" r="r" b="b"/>
            <a:pathLst>
              <a:path w="39025" h="37269" extrusionOk="0">
                <a:moveTo>
                  <a:pt x="4748" y="1"/>
                </a:moveTo>
                <a:cubicBezTo>
                  <a:pt x="1887" y="1"/>
                  <a:pt x="1" y="1919"/>
                  <a:pt x="1" y="4358"/>
                </a:cubicBezTo>
                <a:cubicBezTo>
                  <a:pt x="1" y="6797"/>
                  <a:pt x="1757" y="8683"/>
                  <a:pt x="4618" y="8683"/>
                </a:cubicBezTo>
                <a:lnTo>
                  <a:pt x="4748" y="8683"/>
                </a:lnTo>
                <a:cubicBezTo>
                  <a:pt x="7578" y="8683"/>
                  <a:pt x="9366" y="6797"/>
                  <a:pt x="9366" y="4358"/>
                </a:cubicBezTo>
                <a:cubicBezTo>
                  <a:pt x="9366" y="1919"/>
                  <a:pt x="7578" y="1"/>
                  <a:pt x="4748" y="1"/>
                </a:cubicBezTo>
                <a:close/>
                <a:moveTo>
                  <a:pt x="553" y="12196"/>
                </a:moveTo>
                <a:lnTo>
                  <a:pt x="553" y="37268"/>
                </a:lnTo>
                <a:lnTo>
                  <a:pt x="8813" y="37268"/>
                </a:lnTo>
                <a:lnTo>
                  <a:pt x="8813" y="12196"/>
                </a:lnTo>
                <a:close/>
                <a:moveTo>
                  <a:pt x="29398" y="11545"/>
                </a:moveTo>
                <a:cubicBezTo>
                  <a:pt x="24943" y="11545"/>
                  <a:pt x="22894" y="13984"/>
                  <a:pt x="21821" y="15740"/>
                </a:cubicBezTo>
                <a:lnTo>
                  <a:pt x="21821" y="12196"/>
                </a:lnTo>
                <a:lnTo>
                  <a:pt x="13561" y="12196"/>
                </a:lnTo>
                <a:lnTo>
                  <a:pt x="13561" y="37268"/>
                </a:lnTo>
                <a:lnTo>
                  <a:pt x="21821" y="37268"/>
                </a:lnTo>
                <a:lnTo>
                  <a:pt x="21821" y="23187"/>
                </a:lnTo>
                <a:cubicBezTo>
                  <a:pt x="21821" y="22504"/>
                  <a:pt x="21951" y="21691"/>
                  <a:pt x="22081" y="21138"/>
                </a:cubicBezTo>
                <a:cubicBezTo>
                  <a:pt x="22764" y="19675"/>
                  <a:pt x="24130" y="18179"/>
                  <a:pt x="26439" y="18179"/>
                </a:cubicBezTo>
                <a:cubicBezTo>
                  <a:pt x="29398" y="18179"/>
                  <a:pt x="30634" y="20488"/>
                  <a:pt x="30634" y="23870"/>
                </a:cubicBezTo>
                <a:lnTo>
                  <a:pt x="30634" y="37268"/>
                </a:lnTo>
                <a:lnTo>
                  <a:pt x="39024" y="37268"/>
                </a:lnTo>
                <a:lnTo>
                  <a:pt x="39024" y="22927"/>
                </a:lnTo>
                <a:cubicBezTo>
                  <a:pt x="39024" y="15187"/>
                  <a:pt x="34959" y="11545"/>
                  <a:pt x="29398" y="11545"/>
                </a:cubicBezTo>
                <a:close/>
              </a:path>
            </a:pathLst>
          </a:custGeom>
          <a:solidFill>
            <a:srgbClr val="7C0B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9B321"/>
              </a:solidFill>
            </a:endParaRPr>
          </a:p>
        </p:txBody>
      </p:sp>
      <p:sp>
        <p:nvSpPr>
          <p:cNvPr id="9" name="Google Shape;879;p66">
            <a:hlinkClick r:id="rId4"/>
            <a:extLst>
              <a:ext uri="{FF2B5EF4-FFF2-40B4-BE49-F238E27FC236}">
                <a16:creationId xmlns:a16="http://schemas.microsoft.com/office/drawing/2014/main" id="{F4FA89F6-7E8B-41C1-9647-7E8B0618E2D4}"/>
              </a:ext>
            </a:extLst>
          </p:cNvPr>
          <p:cNvSpPr/>
          <p:nvPr/>
        </p:nvSpPr>
        <p:spPr>
          <a:xfrm>
            <a:off x="508897" y="6585955"/>
            <a:ext cx="185661" cy="128081"/>
          </a:xfrm>
          <a:custGeom>
            <a:avLst/>
            <a:gdLst/>
            <a:ahLst/>
            <a:cxnLst/>
            <a:rect l="l" t="t" r="r" b="b"/>
            <a:pathLst>
              <a:path w="39025" h="26922" extrusionOk="0">
                <a:moveTo>
                  <a:pt x="27350" y="0"/>
                </a:moveTo>
                <a:lnTo>
                  <a:pt x="27350" y="0"/>
                </a:lnTo>
                <a:cubicBezTo>
                  <a:pt x="26197" y="125"/>
                  <a:pt x="25134" y="638"/>
                  <a:pt x="24332" y="1395"/>
                </a:cubicBezTo>
                <a:lnTo>
                  <a:pt x="24332" y="1395"/>
                </a:lnTo>
                <a:cubicBezTo>
                  <a:pt x="24579" y="1133"/>
                  <a:pt x="24781" y="747"/>
                  <a:pt x="24781" y="261"/>
                </a:cubicBezTo>
                <a:lnTo>
                  <a:pt x="24781" y="261"/>
                </a:lnTo>
                <a:cubicBezTo>
                  <a:pt x="21951" y="2179"/>
                  <a:pt x="20163" y="6114"/>
                  <a:pt x="18700" y="9756"/>
                </a:cubicBezTo>
                <a:cubicBezTo>
                  <a:pt x="17594" y="8683"/>
                  <a:pt x="16651" y="7870"/>
                  <a:pt x="15838" y="7447"/>
                </a:cubicBezTo>
                <a:cubicBezTo>
                  <a:pt x="13269" y="6114"/>
                  <a:pt x="10407" y="4748"/>
                  <a:pt x="5822" y="2992"/>
                </a:cubicBezTo>
                <a:lnTo>
                  <a:pt x="5822" y="2992"/>
                </a:lnTo>
                <a:cubicBezTo>
                  <a:pt x="5692" y="4488"/>
                  <a:pt x="6505" y="6504"/>
                  <a:pt x="9074" y="7870"/>
                </a:cubicBezTo>
                <a:cubicBezTo>
                  <a:pt x="8521" y="7870"/>
                  <a:pt x="7578" y="8000"/>
                  <a:pt x="6765" y="8130"/>
                </a:cubicBezTo>
                <a:cubicBezTo>
                  <a:pt x="7025" y="9886"/>
                  <a:pt x="8131" y="11382"/>
                  <a:pt x="11090" y="12065"/>
                </a:cubicBezTo>
                <a:cubicBezTo>
                  <a:pt x="9757" y="12195"/>
                  <a:pt x="9074" y="12455"/>
                  <a:pt x="8391" y="13138"/>
                </a:cubicBezTo>
                <a:cubicBezTo>
                  <a:pt x="9015" y="14268"/>
                  <a:pt x="10320" y="15480"/>
                  <a:pt x="12602" y="15480"/>
                </a:cubicBezTo>
                <a:cubicBezTo>
                  <a:pt x="12816" y="15480"/>
                  <a:pt x="13038" y="15469"/>
                  <a:pt x="13269" y="15447"/>
                </a:cubicBezTo>
                <a:lnTo>
                  <a:pt x="13269" y="15447"/>
                </a:lnTo>
                <a:cubicBezTo>
                  <a:pt x="10330" y="16733"/>
                  <a:pt x="11829" y="18855"/>
                  <a:pt x="14050" y="18855"/>
                </a:cubicBezTo>
                <a:cubicBezTo>
                  <a:pt x="14188" y="18855"/>
                  <a:pt x="14329" y="18846"/>
                  <a:pt x="14472" y="18829"/>
                </a:cubicBezTo>
                <a:lnTo>
                  <a:pt x="14472" y="18829"/>
                </a:lnTo>
                <a:cubicBezTo>
                  <a:pt x="12352" y="20949"/>
                  <a:pt x="9610" y="21931"/>
                  <a:pt x="6946" y="21931"/>
                </a:cubicBezTo>
                <a:cubicBezTo>
                  <a:pt x="4337" y="21931"/>
                  <a:pt x="1803" y="20990"/>
                  <a:pt x="1" y="19252"/>
                </a:cubicBezTo>
                <a:lnTo>
                  <a:pt x="1" y="19252"/>
                </a:lnTo>
                <a:cubicBezTo>
                  <a:pt x="3943" y="24613"/>
                  <a:pt x="9785" y="26921"/>
                  <a:pt x="15554" y="26921"/>
                </a:cubicBezTo>
                <a:cubicBezTo>
                  <a:pt x="24064" y="26921"/>
                  <a:pt x="32416" y="21899"/>
                  <a:pt x="34276" y="14244"/>
                </a:cubicBezTo>
                <a:cubicBezTo>
                  <a:pt x="36715" y="14244"/>
                  <a:pt x="38049" y="13431"/>
                  <a:pt x="39024" y="12455"/>
                </a:cubicBezTo>
                <a:lnTo>
                  <a:pt x="39024" y="12455"/>
                </a:lnTo>
                <a:cubicBezTo>
                  <a:pt x="38637" y="12538"/>
                  <a:pt x="38195" y="12574"/>
                  <a:pt x="37736" y="12574"/>
                </a:cubicBezTo>
                <a:cubicBezTo>
                  <a:pt x="36575" y="12574"/>
                  <a:pt x="35306" y="12345"/>
                  <a:pt x="34537" y="12065"/>
                </a:cubicBezTo>
                <a:cubicBezTo>
                  <a:pt x="36715" y="11805"/>
                  <a:pt x="38211" y="10829"/>
                  <a:pt x="38732" y="9496"/>
                </a:cubicBezTo>
                <a:lnTo>
                  <a:pt x="38732" y="9496"/>
                </a:lnTo>
                <a:cubicBezTo>
                  <a:pt x="38222" y="9787"/>
                  <a:pt x="36737" y="10168"/>
                  <a:pt x="35462" y="10168"/>
                </a:cubicBezTo>
                <a:cubicBezTo>
                  <a:pt x="35026" y="10168"/>
                  <a:pt x="34616" y="10124"/>
                  <a:pt x="34276" y="10016"/>
                </a:cubicBezTo>
                <a:cubicBezTo>
                  <a:pt x="34146" y="9626"/>
                  <a:pt x="33984" y="9366"/>
                  <a:pt x="33984" y="9073"/>
                </a:cubicBezTo>
                <a:cubicBezTo>
                  <a:pt x="32954" y="5454"/>
                  <a:pt x="29680" y="2554"/>
                  <a:pt x="26171" y="2554"/>
                </a:cubicBezTo>
                <a:cubicBezTo>
                  <a:pt x="26022" y="2554"/>
                  <a:pt x="25873" y="2559"/>
                  <a:pt x="25724" y="2569"/>
                </a:cubicBezTo>
                <a:cubicBezTo>
                  <a:pt x="26016" y="2439"/>
                  <a:pt x="26277" y="2439"/>
                  <a:pt x="26667" y="2309"/>
                </a:cubicBezTo>
                <a:cubicBezTo>
                  <a:pt x="27090" y="2179"/>
                  <a:pt x="29398" y="1757"/>
                  <a:pt x="28976" y="944"/>
                </a:cubicBezTo>
                <a:cubicBezTo>
                  <a:pt x="28917" y="759"/>
                  <a:pt x="28724" y="687"/>
                  <a:pt x="28453" y="687"/>
                </a:cubicBezTo>
                <a:cubicBezTo>
                  <a:pt x="27531" y="687"/>
                  <a:pt x="25706" y="1526"/>
                  <a:pt x="25203" y="1626"/>
                </a:cubicBezTo>
                <a:cubicBezTo>
                  <a:pt x="26016" y="1366"/>
                  <a:pt x="27220" y="944"/>
                  <a:pt x="27350" y="0"/>
                </a:cubicBezTo>
                <a:close/>
              </a:path>
            </a:pathLst>
          </a:custGeom>
          <a:solidFill>
            <a:srgbClr val="7C0B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9B321"/>
              </a:solidFill>
            </a:endParaRPr>
          </a:p>
        </p:txBody>
      </p:sp>
      <p:sp>
        <p:nvSpPr>
          <p:cNvPr id="11" name="Google Shape;880;p66">
            <a:hlinkClick r:id="rId5"/>
            <a:extLst>
              <a:ext uri="{FF2B5EF4-FFF2-40B4-BE49-F238E27FC236}">
                <a16:creationId xmlns:a16="http://schemas.microsoft.com/office/drawing/2014/main" id="{FC9D4662-2FFA-4F36-AAC4-DE472721F68F}"/>
              </a:ext>
            </a:extLst>
          </p:cNvPr>
          <p:cNvSpPr/>
          <p:nvPr/>
        </p:nvSpPr>
        <p:spPr>
          <a:xfrm>
            <a:off x="268550" y="6528375"/>
            <a:ext cx="86334" cy="185661"/>
          </a:xfrm>
          <a:custGeom>
            <a:avLst/>
            <a:gdLst/>
            <a:ahLst/>
            <a:cxnLst/>
            <a:rect l="l" t="t" r="r" b="b"/>
            <a:pathLst>
              <a:path w="18147" h="39025" extrusionOk="0">
                <a:moveTo>
                  <a:pt x="12195" y="1"/>
                </a:moveTo>
                <a:cubicBezTo>
                  <a:pt x="3805" y="1"/>
                  <a:pt x="3935" y="6635"/>
                  <a:pt x="3935" y="7578"/>
                </a:cubicBezTo>
                <a:lnTo>
                  <a:pt x="3935" y="12878"/>
                </a:lnTo>
                <a:lnTo>
                  <a:pt x="0" y="12878"/>
                </a:lnTo>
                <a:lnTo>
                  <a:pt x="0" y="19512"/>
                </a:lnTo>
                <a:lnTo>
                  <a:pt x="3935" y="19512"/>
                </a:lnTo>
                <a:lnTo>
                  <a:pt x="3935" y="39024"/>
                </a:lnTo>
                <a:lnTo>
                  <a:pt x="12065" y="39024"/>
                </a:lnTo>
                <a:lnTo>
                  <a:pt x="12065" y="19512"/>
                </a:lnTo>
                <a:lnTo>
                  <a:pt x="17496" y="19512"/>
                </a:lnTo>
                <a:cubicBezTo>
                  <a:pt x="17496" y="19512"/>
                  <a:pt x="18016" y="16390"/>
                  <a:pt x="18146" y="12878"/>
                </a:cubicBezTo>
                <a:lnTo>
                  <a:pt x="12065" y="12878"/>
                </a:lnTo>
                <a:lnTo>
                  <a:pt x="12065" y="8391"/>
                </a:lnTo>
                <a:cubicBezTo>
                  <a:pt x="12065" y="7740"/>
                  <a:pt x="12878" y="6765"/>
                  <a:pt x="13821" y="6765"/>
                </a:cubicBezTo>
                <a:lnTo>
                  <a:pt x="18146" y="6765"/>
                </a:lnTo>
                <a:lnTo>
                  <a:pt x="18146" y="1"/>
                </a:lnTo>
                <a:close/>
              </a:path>
            </a:pathLst>
          </a:custGeom>
          <a:solidFill>
            <a:srgbClr val="7C0B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9B32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A53617-0924-40F2-801F-EE9B7BC2F7B8}"/>
              </a:ext>
            </a:extLst>
          </p:cNvPr>
          <p:cNvSpPr/>
          <p:nvPr/>
        </p:nvSpPr>
        <p:spPr>
          <a:xfrm>
            <a:off x="3133719" y="143963"/>
            <a:ext cx="5706836" cy="946298"/>
          </a:xfrm>
          <a:prstGeom prst="rect">
            <a:avLst/>
          </a:prstGeom>
          <a:solidFill>
            <a:schemeClr val="bg1"/>
          </a:solidFill>
          <a:ln>
            <a:solidFill>
              <a:srgbClr val="9F4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11CA19-7FCB-4A35-995D-1A3EA4E9C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8935" y="218094"/>
            <a:ext cx="5260074" cy="798036"/>
          </a:xfrm>
          <a:prstGeom prst="rect">
            <a:avLst/>
          </a:prstGeom>
        </p:spPr>
      </p:pic>
      <p:sp>
        <p:nvSpPr>
          <p:cNvPr id="12" name="Google Shape;306;p44">
            <a:extLst>
              <a:ext uri="{FF2B5EF4-FFF2-40B4-BE49-F238E27FC236}">
                <a16:creationId xmlns:a16="http://schemas.microsoft.com/office/drawing/2014/main" id="{B5FEC360-A9CE-4FC6-85C8-75E10961A925}"/>
              </a:ext>
            </a:extLst>
          </p:cNvPr>
          <p:cNvSpPr txBox="1">
            <a:spLocks/>
          </p:cNvSpPr>
          <p:nvPr/>
        </p:nvSpPr>
        <p:spPr>
          <a:xfrm>
            <a:off x="3083168" y="1082791"/>
            <a:ext cx="5804279" cy="512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Trusted &amp; Efficient Partner for KYI (Know Your Invoice)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220C1C-C0ED-487D-AF15-59160E44F5C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678" y="6008853"/>
            <a:ext cx="2010387" cy="369048"/>
          </a:xfrm>
          <a:prstGeom prst="rect">
            <a:avLst/>
          </a:prstGeom>
        </p:spPr>
      </p:pic>
      <p:sp>
        <p:nvSpPr>
          <p:cNvPr id="17" name="Google Shape;877;p66">
            <a:extLst>
              <a:ext uri="{FF2B5EF4-FFF2-40B4-BE49-F238E27FC236}">
                <a16:creationId xmlns:a16="http://schemas.microsoft.com/office/drawing/2014/main" id="{905A8944-841F-410C-BF54-FC5DA489663E}"/>
              </a:ext>
            </a:extLst>
          </p:cNvPr>
          <p:cNvSpPr txBox="1">
            <a:spLocks/>
          </p:cNvSpPr>
          <p:nvPr/>
        </p:nvSpPr>
        <p:spPr>
          <a:xfrm>
            <a:off x="9781317" y="5674865"/>
            <a:ext cx="2536340" cy="48446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rgbClr val="7C0B3E"/>
                </a:solidFill>
                <a:latin typeface="Tenor Sans" panose="02000000000000000000" pitchFamily="2" charset="0"/>
              </a:rPr>
              <a:t>InvoiceMate is Powered by</a:t>
            </a:r>
          </a:p>
        </p:txBody>
      </p:sp>
    </p:spTree>
    <p:extLst>
      <p:ext uri="{BB962C8B-B14F-4D97-AF65-F5344CB8AC3E}">
        <p14:creationId xmlns:p14="http://schemas.microsoft.com/office/powerpoint/2010/main" val="2618607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F06DE1A-E36D-4D60-8EBB-E7BE1D65C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60" name="Google Shape;306;p44">
            <a:extLst>
              <a:ext uri="{FF2B5EF4-FFF2-40B4-BE49-F238E27FC236}">
                <a16:creationId xmlns:a16="http://schemas.microsoft.com/office/drawing/2014/main" id="{97998111-FCE4-4AF5-B996-B8822F435FE6}"/>
              </a:ext>
            </a:extLst>
          </p:cNvPr>
          <p:cNvSpPr txBox="1">
            <a:spLocks/>
          </p:cNvSpPr>
          <p:nvPr/>
        </p:nvSpPr>
        <p:spPr>
          <a:xfrm>
            <a:off x="1969687" y="392282"/>
            <a:ext cx="9038282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Why Portion of Invoice Financing in Total Financing Market is Negligible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A2FD43F-D460-4B51-A430-86B638757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5" name="Picture 4" descr="Diagram, logo, company name&#10;&#10;Description automatically generated">
            <a:extLst>
              <a:ext uri="{FF2B5EF4-FFF2-40B4-BE49-F238E27FC236}">
                <a16:creationId xmlns:a16="http://schemas.microsoft.com/office/drawing/2014/main" id="{69D18731-D24A-AAE3-4C3F-ECFD07B4CC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7" y="1456175"/>
            <a:ext cx="11570677" cy="2793916"/>
          </a:xfrm>
          <a:prstGeom prst="rect">
            <a:avLst/>
          </a:prstGeom>
        </p:spPr>
      </p:pic>
      <p:pic>
        <p:nvPicPr>
          <p:cNvPr id="10" name="Picture 9" descr="Diagram, text&#10;&#10;Description automatically generated">
            <a:extLst>
              <a:ext uri="{FF2B5EF4-FFF2-40B4-BE49-F238E27FC236}">
                <a16:creationId xmlns:a16="http://schemas.microsoft.com/office/drawing/2014/main" id="{B8C61953-C199-DFDC-0FF1-B7667E80D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85" y="4508442"/>
            <a:ext cx="10515599" cy="24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8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F06DE1A-E36D-4D60-8EBB-E7BE1D65C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60" name="Google Shape;306;p44">
            <a:extLst>
              <a:ext uri="{FF2B5EF4-FFF2-40B4-BE49-F238E27FC236}">
                <a16:creationId xmlns:a16="http://schemas.microsoft.com/office/drawing/2014/main" id="{97998111-FCE4-4AF5-B996-B8822F435FE6}"/>
              </a:ext>
            </a:extLst>
          </p:cNvPr>
          <p:cNvSpPr txBox="1">
            <a:spLocks/>
          </p:cNvSpPr>
          <p:nvPr/>
        </p:nvSpPr>
        <p:spPr>
          <a:xfrm>
            <a:off x="1969687" y="392282"/>
            <a:ext cx="9038282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Frauds in Invoice Financing is Global &amp; Regular Phenomena 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A2FD43F-D460-4B51-A430-86B638757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24" name="Picture 23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5F5DB2B1-1A8F-971C-0123-F0A8007C2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1005277"/>
            <a:ext cx="12180277" cy="585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9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F06DE1A-E36D-4D60-8EBB-E7BE1D65C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60" name="Google Shape;306;p44">
            <a:extLst>
              <a:ext uri="{FF2B5EF4-FFF2-40B4-BE49-F238E27FC236}">
                <a16:creationId xmlns:a16="http://schemas.microsoft.com/office/drawing/2014/main" id="{97998111-FCE4-4AF5-B996-B8822F435FE6}"/>
              </a:ext>
            </a:extLst>
          </p:cNvPr>
          <p:cNvSpPr txBox="1">
            <a:spLocks/>
          </p:cNvSpPr>
          <p:nvPr/>
        </p:nvSpPr>
        <p:spPr>
          <a:xfrm>
            <a:off x="1969687" y="392282"/>
            <a:ext cx="9038282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Solution: Banks/Financial Institutions Need KYI for Invoice Financing 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A2FD43F-D460-4B51-A430-86B638757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71FA2B-B393-17BF-30A2-080EC0396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57" y="2168564"/>
            <a:ext cx="3047279" cy="3863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71228-9522-D5E6-AFC3-9BEC8F54F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500" y="2385645"/>
            <a:ext cx="3429000" cy="3429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14C204D-4D6A-1DA2-1AD8-8987ACB342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82" y="2555630"/>
            <a:ext cx="3130061" cy="31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56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D0A98E7-66D4-48AD-9FAA-E2EF87DCD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46" name="Google Shape;306;p44">
            <a:extLst>
              <a:ext uri="{FF2B5EF4-FFF2-40B4-BE49-F238E27FC236}">
                <a16:creationId xmlns:a16="http://schemas.microsoft.com/office/drawing/2014/main" id="{EAE7E28F-2C43-4194-B96E-8AFD7BD45826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29585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KNOW YOUR INVOICE (KYI)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539575-237A-4933-AD19-2EE3B077B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5C063AF-2B3D-47DD-9F91-B588BFE7EE2A}"/>
              </a:ext>
            </a:extLst>
          </p:cNvPr>
          <p:cNvSpPr txBox="1"/>
          <p:nvPr/>
        </p:nvSpPr>
        <p:spPr>
          <a:xfrm>
            <a:off x="1437811" y="1338945"/>
            <a:ext cx="9644460" cy="10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solidFill>
                  <a:srgbClr val="8B2855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InvoiceMate using blockchain technology brings unique value preposition of “Know Your Invoice-KYI” to banks/financial institutions for their trusted &amp; efficient invoice financing</a:t>
            </a:r>
            <a:r>
              <a:rPr lang="en-US" dirty="0">
                <a:solidFill>
                  <a:srgbClr val="8B2855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by easing the due diligence process for invoice. </a:t>
            </a:r>
            <a:endParaRPr lang="en-US" sz="1800" dirty="0">
              <a:solidFill>
                <a:srgbClr val="8B2855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2ED747-D0B4-E79F-0D48-4432C7F0F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692" y="1338946"/>
            <a:ext cx="10514812" cy="576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D0A98E7-66D4-48AD-9FAA-E2EF87DCD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46" name="Google Shape;306;p44">
            <a:extLst>
              <a:ext uri="{FF2B5EF4-FFF2-40B4-BE49-F238E27FC236}">
                <a16:creationId xmlns:a16="http://schemas.microsoft.com/office/drawing/2014/main" id="{EAE7E28F-2C43-4194-B96E-8AFD7BD45826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29585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KYI Platform – Entire Journey of Invoice on Blockchain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539575-237A-4933-AD19-2EE3B077B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0367E5-4889-4D71-9105-5165E4646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6" y="862336"/>
            <a:ext cx="11541122" cy="600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63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63858-855D-C69C-E684-BD3367953944}"/>
              </a:ext>
            </a:extLst>
          </p:cNvPr>
          <p:cNvGrpSpPr/>
          <p:nvPr/>
        </p:nvGrpSpPr>
        <p:grpSpPr>
          <a:xfrm>
            <a:off x="7216443" y="2059989"/>
            <a:ext cx="1424173" cy="4332236"/>
            <a:chOff x="7216443" y="2059989"/>
            <a:chExt cx="1424173" cy="4332236"/>
          </a:xfrm>
        </p:grpSpPr>
        <p:pic>
          <p:nvPicPr>
            <p:cNvPr id="3106" name="Picture 34" descr="Invoice Icon Vector Clip Art at Clker.com - vector clip art online, royalty  free &amp; public domain">
              <a:extLst>
                <a:ext uri="{FF2B5EF4-FFF2-40B4-BE49-F238E27FC236}">
                  <a16:creationId xmlns:a16="http://schemas.microsoft.com/office/drawing/2014/main" id="{4FBF29E6-3693-6E2F-425B-D04659F93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4830" y="2294058"/>
              <a:ext cx="710357" cy="82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E509ACB-3BD3-2F63-8A0A-7D4AE6319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8642" y="2193471"/>
              <a:ext cx="1154723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107CED0-97A7-050E-38A4-43B897F108B1}"/>
                </a:ext>
              </a:extLst>
            </p:cNvPr>
            <p:cNvCxnSpPr>
              <a:cxnSpLocks/>
            </p:cNvCxnSpPr>
            <p:nvPr/>
          </p:nvCxnSpPr>
          <p:spPr>
            <a:xfrm>
              <a:off x="7373816" y="3215334"/>
              <a:ext cx="1160587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34" descr="Invoice Icon Vector Clip Art at Clker.com - vector clip art online, royalty  free &amp; public domain">
              <a:extLst>
                <a:ext uri="{FF2B5EF4-FFF2-40B4-BE49-F238E27FC236}">
                  <a16:creationId xmlns:a16="http://schemas.microsoft.com/office/drawing/2014/main" id="{66E31E4A-1514-02F6-1433-DBF4BD681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4596" y="3816810"/>
              <a:ext cx="710357" cy="82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9464F3B-D0B8-FE9C-8C24-A7C60AA4D0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8408" y="3716223"/>
              <a:ext cx="1154723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8206B22-C845-752E-3673-786AC3C051C3}"/>
                </a:ext>
              </a:extLst>
            </p:cNvPr>
            <p:cNvCxnSpPr>
              <a:cxnSpLocks/>
            </p:cNvCxnSpPr>
            <p:nvPr/>
          </p:nvCxnSpPr>
          <p:spPr>
            <a:xfrm>
              <a:off x="7363582" y="4738086"/>
              <a:ext cx="1160587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34" descr="Invoice Icon Vector Clip Art at Clker.com - vector clip art online, royalty  free &amp; public domain">
              <a:extLst>
                <a:ext uri="{FF2B5EF4-FFF2-40B4-BE49-F238E27FC236}">
                  <a16:creationId xmlns:a16="http://schemas.microsoft.com/office/drawing/2014/main" id="{23CF99B2-0A85-27FD-822E-0298CE598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4830" y="5339760"/>
              <a:ext cx="710357" cy="82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F14EDF4-8340-5D2A-98CB-C4B21F519A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8642" y="5239173"/>
              <a:ext cx="1154723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DA88CC8-AB5C-D3B4-0FC3-12ADA3784B01}"/>
                </a:ext>
              </a:extLst>
            </p:cNvPr>
            <p:cNvSpPr/>
            <p:nvPr/>
          </p:nvSpPr>
          <p:spPr>
            <a:xfrm>
              <a:off x="7216443" y="2059989"/>
              <a:ext cx="1424173" cy="433223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E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DD55A37-E687-D594-789E-386E695F821D}"/>
                </a:ext>
              </a:extLst>
            </p:cNvPr>
            <p:cNvCxnSpPr>
              <a:cxnSpLocks/>
            </p:cNvCxnSpPr>
            <p:nvPr/>
          </p:nvCxnSpPr>
          <p:spPr>
            <a:xfrm>
              <a:off x="7373816" y="6261036"/>
              <a:ext cx="1160587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Google Shape;306;p44">
            <a:extLst>
              <a:ext uri="{FF2B5EF4-FFF2-40B4-BE49-F238E27FC236}">
                <a16:creationId xmlns:a16="http://schemas.microsoft.com/office/drawing/2014/main" id="{58A65B73-FCDF-4AF6-AB0F-F7F23805E6EA}"/>
              </a:ext>
            </a:extLst>
          </p:cNvPr>
          <p:cNvSpPr txBox="1">
            <a:spLocks/>
          </p:cNvSpPr>
          <p:nvPr/>
        </p:nvSpPr>
        <p:spPr>
          <a:xfrm>
            <a:off x="1969686" y="392282"/>
            <a:ext cx="8513991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Value Preposition of KYI for Banks/Financial Institutions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B12997-87EB-4D5E-8A1E-853A44D36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78FC32-2002-4636-876F-53931351E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CF954-F235-0F03-8E6C-15A6F0B73E00}"/>
              </a:ext>
            </a:extLst>
          </p:cNvPr>
          <p:cNvSpPr/>
          <p:nvPr/>
        </p:nvSpPr>
        <p:spPr>
          <a:xfrm>
            <a:off x="1203749" y="2766646"/>
            <a:ext cx="1676402" cy="2082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21DF37-675F-BE0E-4A42-382324034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4933" y="2895601"/>
            <a:ext cx="330734" cy="1701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933DF43-D64C-1BFF-E8B6-84E6A5733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4699" y="4418353"/>
            <a:ext cx="330734" cy="1701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A9B6BAB-89B3-C5CC-A209-502E507CA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4933" y="5941303"/>
            <a:ext cx="330734" cy="170190"/>
          </a:xfrm>
          <a:prstGeom prst="rect">
            <a:avLst/>
          </a:prstGeom>
        </p:spPr>
      </p:pic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DF9CEBD0-5E72-B1B2-08AE-2F9F2FDC1E65}"/>
              </a:ext>
            </a:extLst>
          </p:cNvPr>
          <p:cNvGrpSpPr/>
          <p:nvPr/>
        </p:nvGrpSpPr>
        <p:grpSpPr>
          <a:xfrm>
            <a:off x="3043666" y="1046741"/>
            <a:ext cx="5102417" cy="3060238"/>
            <a:chOff x="3043666" y="1046741"/>
            <a:chExt cx="5102417" cy="30602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93C8D2E-057E-8615-51FF-F94B64DB1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43666" y="3721251"/>
              <a:ext cx="749594" cy="38572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5639E26-8753-F55D-499A-06BA8A678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63574" y="1057821"/>
              <a:ext cx="749594" cy="38572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4807B4B-574F-D6BC-E421-D413A6572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6981" y="1046741"/>
              <a:ext cx="749594" cy="38572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0D6FCA6-A8EA-94F2-F474-4EDD01484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6770" y="1046741"/>
              <a:ext cx="749594" cy="385728"/>
            </a:xfrm>
            <a:prstGeom prst="rect">
              <a:avLst/>
            </a:prstGeom>
          </p:spPr>
        </p:pic>
        <p:pic>
          <p:nvPicPr>
            <p:cNvPr id="1024" name="Picture 1023">
              <a:extLst>
                <a:ext uri="{FF2B5EF4-FFF2-40B4-BE49-F238E27FC236}">
                  <a16:creationId xmlns:a16="http://schemas.microsoft.com/office/drawing/2014/main" id="{1339FF3C-AA7F-C611-C274-C6F211ED0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88282" y="1046741"/>
              <a:ext cx="749594" cy="38572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58ED4ADB-D2DD-F224-FE59-98A55F018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581578" y="3193515"/>
              <a:ext cx="749594" cy="385728"/>
            </a:xfrm>
            <a:prstGeom prst="rect">
              <a:avLst/>
            </a:prstGeom>
          </p:spPr>
        </p:pic>
        <p:pic>
          <p:nvPicPr>
            <p:cNvPr id="1026" name="Picture 1025">
              <a:extLst>
                <a:ext uri="{FF2B5EF4-FFF2-40B4-BE49-F238E27FC236}">
                  <a16:creationId xmlns:a16="http://schemas.microsoft.com/office/drawing/2014/main" id="{ABE9BFE5-53D0-9256-F183-65C38804A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581578" y="2380446"/>
              <a:ext cx="749594" cy="385728"/>
            </a:xfrm>
            <a:prstGeom prst="rect">
              <a:avLst/>
            </a:prstGeom>
          </p:spPr>
        </p:pic>
        <p:pic>
          <p:nvPicPr>
            <p:cNvPr id="1027" name="Picture 1026">
              <a:extLst>
                <a:ext uri="{FF2B5EF4-FFF2-40B4-BE49-F238E27FC236}">
                  <a16:creationId xmlns:a16="http://schemas.microsoft.com/office/drawing/2014/main" id="{8BB6E7F5-37B8-E7FD-28D0-8B317872C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569126" y="1547544"/>
              <a:ext cx="749594" cy="385728"/>
            </a:xfrm>
            <a:prstGeom prst="rect">
              <a:avLst/>
            </a:prstGeom>
          </p:spPr>
        </p:pic>
        <p:pic>
          <p:nvPicPr>
            <p:cNvPr id="1029" name="Picture 1028">
              <a:extLst>
                <a:ext uri="{FF2B5EF4-FFF2-40B4-BE49-F238E27FC236}">
                  <a16:creationId xmlns:a16="http://schemas.microsoft.com/office/drawing/2014/main" id="{E185A666-DC11-3C2D-82B2-025A3E675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63944" y="1046741"/>
              <a:ext cx="749594" cy="385728"/>
            </a:xfrm>
            <a:prstGeom prst="rect">
              <a:avLst/>
            </a:prstGeom>
          </p:spPr>
        </p:pic>
        <p:pic>
          <p:nvPicPr>
            <p:cNvPr id="1030" name="Picture 1029">
              <a:extLst>
                <a:ext uri="{FF2B5EF4-FFF2-40B4-BE49-F238E27FC236}">
                  <a16:creationId xmlns:a16="http://schemas.microsoft.com/office/drawing/2014/main" id="{20452B1F-5183-28B3-FECC-8684DC242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7578422" y="1582714"/>
              <a:ext cx="749594" cy="385728"/>
            </a:xfrm>
            <a:prstGeom prst="rect">
              <a:avLst/>
            </a:prstGeom>
          </p:spPr>
        </p:pic>
      </p:grp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D0F18AF-B686-2F0A-8B97-88003E3B3F41}"/>
              </a:ext>
            </a:extLst>
          </p:cNvPr>
          <p:cNvSpPr/>
          <p:nvPr/>
        </p:nvSpPr>
        <p:spPr>
          <a:xfrm>
            <a:off x="1208720" y="4834723"/>
            <a:ext cx="1676402" cy="771760"/>
          </a:xfrm>
          <a:prstGeom prst="rect">
            <a:avLst/>
          </a:prstGeom>
          <a:solidFill>
            <a:srgbClr val="4C0449">
              <a:alpha val="9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400" b="1" dirty="0"/>
              <a:t>Risk Profiling</a:t>
            </a:r>
          </a:p>
          <a:p>
            <a:pPr algn="ctr"/>
            <a:r>
              <a:rPr lang="en-AE" sz="1400" b="1" dirty="0"/>
              <a:t>Invoice Verification</a:t>
            </a:r>
          </a:p>
          <a:p>
            <a:pPr algn="ctr"/>
            <a:r>
              <a:rPr lang="en-AE" sz="1400" b="1" dirty="0"/>
              <a:t>Eligibility Algorithm</a:t>
            </a:r>
          </a:p>
        </p:txBody>
      </p:sp>
      <p:cxnSp>
        <p:nvCxnSpPr>
          <p:cNvPr id="1074" name="Straight Arrow Connector 1073">
            <a:extLst>
              <a:ext uri="{FF2B5EF4-FFF2-40B4-BE49-F238E27FC236}">
                <a16:creationId xmlns:a16="http://schemas.microsoft.com/office/drawing/2014/main" id="{04842EDD-C0D0-61FF-CA48-840ABD51E5BB}"/>
              </a:ext>
            </a:extLst>
          </p:cNvPr>
          <p:cNvCxnSpPr>
            <a:cxnSpLocks/>
          </p:cNvCxnSpPr>
          <p:nvPr/>
        </p:nvCxnSpPr>
        <p:spPr>
          <a:xfrm flipH="1">
            <a:off x="2976195" y="4208798"/>
            <a:ext cx="1801775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5" name="Straight Arrow Connector 1074">
            <a:extLst>
              <a:ext uri="{FF2B5EF4-FFF2-40B4-BE49-F238E27FC236}">
                <a16:creationId xmlns:a16="http://schemas.microsoft.com/office/drawing/2014/main" id="{3F7BC78E-098A-CBAB-661E-57FD18C658BC}"/>
              </a:ext>
            </a:extLst>
          </p:cNvPr>
          <p:cNvCxnSpPr>
            <a:cxnSpLocks/>
          </p:cNvCxnSpPr>
          <p:nvPr/>
        </p:nvCxnSpPr>
        <p:spPr>
          <a:xfrm>
            <a:off x="2976200" y="4351435"/>
            <a:ext cx="1836968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AD0FCFA8-8F85-5738-276D-FC617640536F}"/>
              </a:ext>
            </a:extLst>
          </p:cNvPr>
          <p:cNvGrpSpPr/>
          <p:nvPr/>
        </p:nvGrpSpPr>
        <p:grpSpPr>
          <a:xfrm>
            <a:off x="1877138" y="5591255"/>
            <a:ext cx="8343460" cy="1250574"/>
            <a:chOff x="1877138" y="5591255"/>
            <a:chExt cx="8343460" cy="1250574"/>
          </a:xfrm>
        </p:grpSpPr>
        <p:sp>
          <p:nvSpPr>
            <p:cNvPr id="3117" name="TextBox 3116">
              <a:extLst>
                <a:ext uri="{FF2B5EF4-FFF2-40B4-BE49-F238E27FC236}">
                  <a16:creationId xmlns:a16="http://schemas.microsoft.com/office/drawing/2014/main" id="{5DA099A1-5FB0-FD31-5537-2C82EB88A9A6}"/>
                </a:ext>
              </a:extLst>
            </p:cNvPr>
            <p:cNvSpPr txBox="1"/>
            <p:nvPr/>
          </p:nvSpPr>
          <p:spPr>
            <a:xfrm>
              <a:off x="2115339" y="6256745"/>
              <a:ext cx="184621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E" sz="1400" b="1" dirty="0"/>
                <a:t>Secured &amp; Quick Invoice Financing</a:t>
              </a: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E22A52D7-E990-CC8F-EBE4-8AC8406E9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776" y="5919489"/>
              <a:ext cx="335903" cy="33590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FDE37FEF-038D-9575-AEE0-8FE89C6B1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502" y="5919489"/>
              <a:ext cx="335903" cy="335903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45E4B73C-7537-6327-FFC9-25D430CE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2466" y="5919489"/>
              <a:ext cx="335903" cy="335903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7151DA5C-89BA-D2F4-E980-8E08EBB07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4500" y="5919489"/>
              <a:ext cx="335903" cy="335903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EEDD4739-F3D0-ED52-AB05-B441A9642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226" y="5919489"/>
              <a:ext cx="335903" cy="335903"/>
            </a:xfrm>
            <a:prstGeom prst="rect">
              <a:avLst/>
            </a:prstGeom>
          </p:spPr>
        </p:pic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09FE43E0-42CD-215F-33EC-06208446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113" y="6224188"/>
              <a:ext cx="335903" cy="335903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86F7567D-0287-71EC-EBA4-947521781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897" y="6483739"/>
              <a:ext cx="335903" cy="335903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AAFC7D23-47FE-2673-60DD-DBA9CDD29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931" y="6483739"/>
              <a:ext cx="335903" cy="335903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5D37F8B6-D81F-69F1-A1AB-DE0D66FF8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657" y="6495462"/>
              <a:ext cx="335903" cy="335903"/>
            </a:xfrm>
            <a:prstGeom prst="rect">
              <a:avLst/>
            </a:prstGeom>
          </p:spPr>
        </p:pic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47B0D8CA-E0D4-CE2E-27E0-E4CF6B8E0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621" y="6495462"/>
              <a:ext cx="335903" cy="335903"/>
            </a:xfrm>
            <a:prstGeom prst="rect">
              <a:avLst/>
            </a:prstGeom>
          </p:spPr>
        </p:pic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60B98C6F-7C9E-48B0-3A51-8FE67D63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655" y="6495462"/>
              <a:ext cx="335903" cy="335903"/>
            </a:xfrm>
            <a:prstGeom prst="rect">
              <a:avLst/>
            </a:prstGeom>
          </p:spPr>
        </p:pic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8C471485-653C-6F26-5812-C48119E69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381" y="6483739"/>
              <a:ext cx="335903" cy="335903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5FB6BD18-ECB5-022A-DD1A-51B7024F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330" y="6495463"/>
              <a:ext cx="335903" cy="335903"/>
            </a:xfrm>
            <a:prstGeom prst="rect">
              <a:avLst/>
            </a:prstGeom>
          </p:spPr>
        </p:pic>
        <p:pic>
          <p:nvPicPr>
            <p:cNvPr id="1028" name="Picture 1027" descr="Icon&#10;&#10;Description automatically generated">
              <a:extLst>
                <a:ext uri="{FF2B5EF4-FFF2-40B4-BE49-F238E27FC236}">
                  <a16:creationId xmlns:a16="http://schemas.microsoft.com/office/drawing/2014/main" id="{7FAE22A1-8758-9C1D-A115-5D01B9ECB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364" y="6495463"/>
              <a:ext cx="335903" cy="335903"/>
            </a:xfrm>
            <a:prstGeom prst="rect">
              <a:avLst/>
            </a:prstGeom>
          </p:spPr>
        </p:pic>
        <p:pic>
          <p:nvPicPr>
            <p:cNvPr id="1032" name="Picture 1031" descr="Icon&#10;&#10;Description automatically generated">
              <a:extLst>
                <a:ext uri="{FF2B5EF4-FFF2-40B4-BE49-F238E27FC236}">
                  <a16:creationId xmlns:a16="http://schemas.microsoft.com/office/drawing/2014/main" id="{939EB5B6-F41F-0272-E53A-D42FD5AA2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5090" y="6495463"/>
              <a:ext cx="335903" cy="335903"/>
            </a:xfrm>
            <a:prstGeom prst="rect">
              <a:avLst/>
            </a:prstGeom>
          </p:spPr>
        </p:pic>
        <p:pic>
          <p:nvPicPr>
            <p:cNvPr id="1033" name="Picture 1032" descr="Icon&#10;&#10;Description automatically generated">
              <a:extLst>
                <a:ext uri="{FF2B5EF4-FFF2-40B4-BE49-F238E27FC236}">
                  <a16:creationId xmlns:a16="http://schemas.microsoft.com/office/drawing/2014/main" id="{3248CAFA-CE6F-94CC-3F4D-7E5B615C7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054" y="6495463"/>
              <a:ext cx="335903" cy="335903"/>
            </a:xfrm>
            <a:prstGeom prst="rect">
              <a:avLst/>
            </a:prstGeom>
          </p:spPr>
        </p:pic>
        <p:pic>
          <p:nvPicPr>
            <p:cNvPr id="1034" name="Picture 1033" descr="Icon&#10;&#10;Description automatically generated">
              <a:extLst>
                <a:ext uri="{FF2B5EF4-FFF2-40B4-BE49-F238E27FC236}">
                  <a16:creationId xmlns:a16="http://schemas.microsoft.com/office/drawing/2014/main" id="{AD287755-AE5E-68C5-B309-F824AF014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088" y="6495463"/>
              <a:ext cx="335903" cy="335903"/>
            </a:xfrm>
            <a:prstGeom prst="rect">
              <a:avLst/>
            </a:prstGeom>
          </p:spPr>
        </p:pic>
        <p:pic>
          <p:nvPicPr>
            <p:cNvPr id="1035" name="Picture 1034" descr="Icon&#10;&#10;Description automatically generated">
              <a:extLst>
                <a:ext uri="{FF2B5EF4-FFF2-40B4-BE49-F238E27FC236}">
                  <a16:creationId xmlns:a16="http://schemas.microsoft.com/office/drawing/2014/main" id="{28E22F9D-9685-378A-6574-D69E4DEF9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9814" y="6495463"/>
              <a:ext cx="335903" cy="335903"/>
            </a:xfrm>
            <a:prstGeom prst="rect">
              <a:avLst/>
            </a:prstGeom>
          </p:spPr>
        </p:pic>
        <p:pic>
          <p:nvPicPr>
            <p:cNvPr id="1036" name="Picture 1035" descr="Icon&#10;&#10;Description automatically generated">
              <a:extLst>
                <a:ext uri="{FF2B5EF4-FFF2-40B4-BE49-F238E27FC236}">
                  <a16:creationId xmlns:a16="http://schemas.microsoft.com/office/drawing/2014/main" id="{3524C227-946E-5A8A-4C82-9113DAE82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298" y="6494203"/>
              <a:ext cx="335903" cy="335903"/>
            </a:xfrm>
            <a:prstGeom prst="rect">
              <a:avLst/>
            </a:prstGeom>
          </p:spPr>
        </p:pic>
        <p:pic>
          <p:nvPicPr>
            <p:cNvPr id="1037" name="Picture 1036" descr="Icon&#10;&#10;Description automatically generated">
              <a:extLst>
                <a:ext uri="{FF2B5EF4-FFF2-40B4-BE49-F238E27FC236}">
                  <a16:creationId xmlns:a16="http://schemas.microsoft.com/office/drawing/2014/main" id="{BD9136C2-E02E-784D-5E82-2C2718ADE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024" y="6494203"/>
              <a:ext cx="335903" cy="335903"/>
            </a:xfrm>
            <a:prstGeom prst="rect">
              <a:avLst/>
            </a:prstGeom>
          </p:spPr>
        </p:pic>
        <p:pic>
          <p:nvPicPr>
            <p:cNvPr id="1038" name="Picture 1037" descr="Icon&#10;&#10;Description automatically generated">
              <a:extLst>
                <a:ext uri="{FF2B5EF4-FFF2-40B4-BE49-F238E27FC236}">
                  <a16:creationId xmlns:a16="http://schemas.microsoft.com/office/drawing/2014/main" id="{C2676569-2EA4-A800-CB9B-043E4CB2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3988" y="6505926"/>
              <a:ext cx="335903" cy="335903"/>
            </a:xfrm>
            <a:prstGeom prst="rect">
              <a:avLst/>
            </a:prstGeom>
          </p:spPr>
        </p:pic>
        <p:pic>
          <p:nvPicPr>
            <p:cNvPr id="1039" name="Picture 1038" descr="Icon&#10;&#10;Description automatically generated">
              <a:extLst>
                <a:ext uri="{FF2B5EF4-FFF2-40B4-BE49-F238E27FC236}">
                  <a16:creationId xmlns:a16="http://schemas.microsoft.com/office/drawing/2014/main" id="{9D937466-46A6-169E-3461-B3CF72D36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6022" y="6505926"/>
              <a:ext cx="335903" cy="335903"/>
            </a:xfrm>
            <a:prstGeom prst="rect">
              <a:avLst/>
            </a:prstGeom>
          </p:spPr>
        </p:pic>
        <p:pic>
          <p:nvPicPr>
            <p:cNvPr id="1040" name="Picture 1039" descr="Icon&#10;&#10;Description automatically generated">
              <a:extLst>
                <a:ext uri="{FF2B5EF4-FFF2-40B4-BE49-F238E27FC236}">
                  <a16:creationId xmlns:a16="http://schemas.microsoft.com/office/drawing/2014/main" id="{F70BD4BD-9C1F-DC70-2BCE-DB748F91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7748" y="6505926"/>
              <a:ext cx="335903" cy="335903"/>
            </a:xfrm>
            <a:prstGeom prst="rect">
              <a:avLst/>
            </a:prstGeom>
          </p:spPr>
        </p:pic>
        <p:pic>
          <p:nvPicPr>
            <p:cNvPr id="1042" name="Picture 1041" descr="Icon&#10;&#10;Description automatically generated">
              <a:extLst>
                <a:ext uri="{FF2B5EF4-FFF2-40B4-BE49-F238E27FC236}">
                  <a16:creationId xmlns:a16="http://schemas.microsoft.com/office/drawing/2014/main" id="{E120A5A3-C54F-0A73-3828-DAF24988B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4695" y="6315787"/>
              <a:ext cx="335903" cy="335903"/>
            </a:xfrm>
            <a:prstGeom prst="rect">
              <a:avLst/>
            </a:prstGeom>
          </p:spPr>
        </p:pic>
        <p:pic>
          <p:nvPicPr>
            <p:cNvPr id="1043" name="Picture 1042" descr="Icon&#10;&#10;Description automatically generated">
              <a:extLst>
                <a:ext uri="{FF2B5EF4-FFF2-40B4-BE49-F238E27FC236}">
                  <a16:creationId xmlns:a16="http://schemas.microsoft.com/office/drawing/2014/main" id="{FEEF189D-2F40-FF60-9B52-D8EDAC7D0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138" y="5591255"/>
              <a:ext cx="335903" cy="335903"/>
            </a:xfrm>
            <a:prstGeom prst="rect">
              <a:avLst/>
            </a:prstGeom>
          </p:spPr>
        </p:pic>
        <p:pic>
          <p:nvPicPr>
            <p:cNvPr id="1044" name="Picture 1043" descr="Icon&#10;&#10;Description automatically generated">
              <a:extLst>
                <a:ext uri="{FF2B5EF4-FFF2-40B4-BE49-F238E27FC236}">
                  <a16:creationId xmlns:a16="http://schemas.microsoft.com/office/drawing/2014/main" id="{FA836D6B-3EF2-5392-658D-7275E3983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742" y="5919489"/>
              <a:ext cx="335903" cy="335903"/>
            </a:xfrm>
            <a:prstGeom prst="rect">
              <a:avLst/>
            </a:prstGeom>
          </p:spPr>
        </p:pic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60F903AC-D76C-A1FC-858A-65D908F24B80}"/>
              </a:ext>
            </a:extLst>
          </p:cNvPr>
          <p:cNvGrpSpPr/>
          <p:nvPr/>
        </p:nvGrpSpPr>
        <p:grpSpPr>
          <a:xfrm>
            <a:off x="1203749" y="2316708"/>
            <a:ext cx="1676402" cy="2271158"/>
            <a:chOff x="1203749" y="2316708"/>
            <a:chExt cx="1676402" cy="22711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9E8F6E-60E0-66F8-9916-F26916416CFB}"/>
                </a:ext>
              </a:extLst>
            </p:cNvPr>
            <p:cNvSpPr/>
            <p:nvPr/>
          </p:nvSpPr>
          <p:spPr>
            <a:xfrm>
              <a:off x="1203749" y="2316708"/>
              <a:ext cx="1676402" cy="43821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400" b="1" dirty="0"/>
                <a:t>Bank/Financial Institution</a:t>
              </a:r>
            </a:p>
          </p:txBody>
        </p:sp>
        <p:pic>
          <p:nvPicPr>
            <p:cNvPr id="1051" name="Picture 1050" descr="Icon&#10;&#10;Description automatically generated">
              <a:extLst>
                <a:ext uri="{FF2B5EF4-FFF2-40B4-BE49-F238E27FC236}">
                  <a16:creationId xmlns:a16="http://schemas.microsoft.com/office/drawing/2014/main" id="{C0F55250-1D2F-3E41-A797-0F5E45C79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349" y="3118878"/>
              <a:ext cx="1468988" cy="1468988"/>
            </a:xfrm>
            <a:prstGeom prst="rect">
              <a:avLst/>
            </a:prstGeom>
          </p:spPr>
        </p:pic>
      </p:grp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774D6942-4F62-C886-49E1-DB1CF4748C0D}"/>
              </a:ext>
            </a:extLst>
          </p:cNvPr>
          <p:cNvGrpSpPr/>
          <p:nvPr/>
        </p:nvGrpSpPr>
        <p:grpSpPr>
          <a:xfrm>
            <a:off x="4958860" y="1566431"/>
            <a:ext cx="1676402" cy="4825709"/>
            <a:chOff x="4958860" y="1566431"/>
            <a:chExt cx="1676402" cy="48257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5F3805-E513-4E0C-6361-79B1338ED4C5}"/>
                </a:ext>
              </a:extLst>
            </p:cNvPr>
            <p:cNvSpPr/>
            <p:nvPr/>
          </p:nvSpPr>
          <p:spPr>
            <a:xfrm>
              <a:off x="4958860" y="2009104"/>
              <a:ext cx="1676402" cy="43830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873FFC-B122-44A4-F8D3-0A95309D74E7}"/>
                </a:ext>
              </a:extLst>
            </p:cNvPr>
            <p:cNvSpPr/>
            <p:nvPr/>
          </p:nvSpPr>
          <p:spPr>
            <a:xfrm>
              <a:off x="4958860" y="1566431"/>
              <a:ext cx="1676402" cy="438212"/>
            </a:xfrm>
            <a:prstGeom prst="rect">
              <a:avLst/>
            </a:prstGeom>
            <a:solidFill>
              <a:srgbClr val="674779"/>
            </a:solidFill>
            <a:ln>
              <a:solidFill>
                <a:srgbClr val="3B23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400" b="1" dirty="0"/>
                <a:t>Tier 1 Businesses</a:t>
              </a:r>
            </a:p>
          </p:txBody>
        </p:sp>
        <p:pic>
          <p:nvPicPr>
            <p:cNvPr id="1047" name="Picture 104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7590876-4FE0-A70F-2AF9-90AEB0244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649" y="3506029"/>
              <a:ext cx="1224691" cy="1352140"/>
            </a:xfrm>
            <a:prstGeom prst="rect">
              <a:avLst/>
            </a:prstGeom>
          </p:spPr>
        </p:pic>
        <p:pic>
          <p:nvPicPr>
            <p:cNvPr id="1049" name="Picture 104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C3461A9-FB01-D1D8-3086-11A7CB5CF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478" y="5067757"/>
              <a:ext cx="1238690" cy="1238690"/>
            </a:xfrm>
            <a:prstGeom prst="rect">
              <a:avLst/>
            </a:prstGeom>
          </p:spPr>
        </p:pic>
        <p:pic>
          <p:nvPicPr>
            <p:cNvPr id="1053" name="Picture 1052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1765B452-9673-499A-6A05-A5FA6F6D5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531" y="2126882"/>
              <a:ext cx="1249645" cy="1249645"/>
            </a:xfrm>
            <a:prstGeom prst="rect">
              <a:avLst/>
            </a:prstGeom>
          </p:spPr>
        </p:pic>
      </p:grpSp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48853FA5-F6DE-1FFC-2FE6-E428A7896C6E}"/>
              </a:ext>
            </a:extLst>
          </p:cNvPr>
          <p:cNvGrpSpPr/>
          <p:nvPr/>
        </p:nvGrpSpPr>
        <p:grpSpPr>
          <a:xfrm>
            <a:off x="9234521" y="1554708"/>
            <a:ext cx="1676404" cy="4837518"/>
            <a:chOff x="9234521" y="1554708"/>
            <a:chExt cx="1676404" cy="48375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0381A1-0C18-B1C6-98FD-5F249A377386}"/>
                </a:ext>
              </a:extLst>
            </p:cNvPr>
            <p:cNvSpPr/>
            <p:nvPr/>
          </p:nvSpPr>
          <p:spPr>
            <a:xfrm>
              <a:off x="9234521" y="2004644"/>
              <a:ext cx="1676403" cy="438758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8E2F07-ADD3-B53A-5638-6572AD71AEC7}"/>
                </a:ext>
              </a:extLst>
            </p:cNvPr>
            <p:cNvSpPr/>
            <p:nvPr/>
          </p:nvSpPr>
          <p:spPr>
            <a:xfrm>
              <a:off x="9234521" y="1554708"/>
              <a:ext cx="1676404" cy="438212"/>
            </a:xfrm>
            <a:prstGeom prst="rect">
              <a:avLst/>
            </a:prstGeom>
            <a:solidFill>
              <a:srgbClr val="781944"/>
            </a:solidFill>
            <a:ln>
              <a:solidFill>
                <a:srgbClr val="3B23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400" b="1" dirty="0"/>
                <a:t>Tier 1 Vendors</a:t>
              </a:r>
            </a:p>
          </p:txBody>
        </p:sp>
        <p:pic>
          <p:nvPicPr>
            <p:cNvPr id="1055" name="Picture 1054" descr="Icon&#10;&#10;Description automatically generated">
              <a:extLst>
                <a:ext uri="{FF2B5EF4-FFF2-40B4-BE49-F238E27FC236}">
                  <a16:creationId xmlns:a16="http://schemas.microsoft.com/office/drawing/2014/main" id="{AFFE25A7-AE10-1583-9EFC-B4637ED24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3799" y="3701245"/>
              <a:ext cx="914400" cy="914400"/>
            </a:xfrm>
            <a:prstGeom prst="rect">
              <a:avLst/>
            </a:prstGeom>
          </p:spPr>
        </p:pic>
        <p:pic>
          <p:nvPicPr>
            <p:cNvPr id="1057" name="Picture 1056" descr="Icon, circle&#10;&#10;Description automatically generated">
              <a:extLst>
                <a:ext uri="{FF2B5EF4-FFF2-40B4-BE49-F238E27FC236}">
                  <a16:creationId xmlns:a16="http://schemas.microsoft.com/office/drawing/2014/main" id="{19A02E09-B56D-996E-7D1E-E32F1F83A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764" y="5086124"/>
              <a:ext cx="1133446" cy="1133446"/>
            </a:xfrm>
            <a:prstGeom prst="rect">
              <a:avLst/>
            </a:prstGeom>
          </p:spPr>
        </p:pic>
        <p:pic>
          <p:nvPicPr>
            <p:cNvPr id="1061" name="Picture 1060" descr="Icon, circle&#10;&#10;Description automatically generated">
              <a:extLst>
                <a:ext uri="{FF2B5EF4-FFF2-40B4-BE49-F238E27FC236}">
                  <a16:creationId xmlns:a16="http://schemas.microsoft.com/office/drawing/2014/main" id="{121E7353-359F-43E3-1468-FEA8AD2EB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6242" y="2196822"/>
              <a:ext cx="1156586" cy="1156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936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nterloop Holdings Private Limited |">
            <a:extLst>
              <a:ext uri="{FF2B5EF4-FFF2-40B4-BE49-F238E27FC236}">
                <a16:creationId xmlns:a16="http://schemas.microsoft.com/office/drawing/2014/main" id="{DEBB64F1-CC48-E385-1916-1D73F2CB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370" y="4593121"/>
            <a:ext cx="863430" cy="86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4" descr="Mobilink Microfinance Bank | Our Brands | VEON">
            <a:extLst>
              <a:ext uri="{FF2B5EF4-FFF2-40B4-BE49-F238E27FC236}">
                <a16:creationId xmlns:a16="http://schemas.microsoft.com/office/drawing/2014/main" id="{AC36E58A-507C-B65C-069A-FBD1FC5C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94" y="4561761"/>
            <a:ext cx="1145201" cy="114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06;p44">
            <a:extLst>
              <a:ext uri="{FF2B5EF4-FFF2-40B4-BE49-F238E27FC236}">
                <a16:creationId xmlns:a16="http://schemas.microsoft.com/office/drawing/2014/main" id="{58A65B73-FCDF-4AF6-AB0F-F7F23805E6EA}"/>
              </a:ext>
            </a:extLst>
          </p:cNvPr>
          <p:cNvSpPr txBox="1">
            <a:spLocks/>
          </p:cNvSpPr>
          <p:nvPr/>
        </p:nvSpPr>
        <p:spPr>
          <a:xfrm>
            <a:off x="1969687" y="392283"/>
            <a:ext cx="8513991" cy="554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Roll Out Framework in Pakistan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B12997-87EB-4D5E-8A1E-853A44D36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5852" y="476608"/>
            <a:ext cx="749594" cy="385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78FC32-2002-4636-876F-53931351E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969686" cy="2009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5F7838-09DC-932A-76D0-B57B82259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6036" y="6256394"/>
            <a:ext cx="749594" cy="385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51C2DC-5ABD-0DBA-034F-4119AB235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443" y="6245314"/>
            <a:ext cx="749594" cy="3857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E5B1FF-C67B-231E-3CA2-7FDA8120C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9232" y="6245314"/>
            <a:ext cx="749594" cy="3857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ADD595-CBAC-EA82-97F4-2FF38D37C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744" y="6245314"/>
            <a:ext cx="749594" cy="3857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99D863-066B-C1F4-04E4-85D6404B1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6406" y="6245314"/>
            <a:ext cx="749594" cy="3857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48E7200-4766-BAC6-2026-68EF96C70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2068" y="6236341"/>
            <a:ext cx="749594" cy="3857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398E700-DBCC-8EC4-3C64-799C1899A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5475" y="6225261"/>
            <a:ext cx="749594" cy="385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E8A997-4104-AA78-F621-4D9EAF654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5264" y="6225261"/>
            <a:ext cx="749594" cy="3857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8C4CEEC-DE2D-74D9-4433-5C8BB0182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6776" y="6225261"/>
            <a:ext cx="749594" cy="3857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12A9473-98B7-E6D2-7AAB-E60D36A62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2438" y="6225261"/>
            <a:ext cx="749594" cy="38572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199EDDC-463C-5C54-42F1-C9DEDA4F2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637994" y="5924331"/>
            <a:ext cx="749594" cy="38572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0071E15-B737-EA13-493D-60A3B4267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637994" y="5111262"/>
            <a:ext cx="749594" cy="38572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A526F8C-7C0A-D1BA-6534-2B03370F0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9816167" y="5893936"/>
            <a:ext cx="749594" cy="385728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:a16="http://schemas.microsoft.com/office/drawing/2014/main" id="{D00C3427-5B84-B93E-EF6E-90EF3CC53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9816167" y="5080867"/>
            <a:ext cx="749594" cy="385728"/>
          </a:xfrm>
          <a:prstGeom prst="rect">
            <a:avLst/>
          </a:prstGeom>
        </p:spPr>
      </p:pic>
      <p:pic>
        <p:nvPicPr>
          <p:cNvPr id="1046" name="Picture 1045">
            <a:extLst>
              <a:ext uri="{FF2B5EF4-FFF2-40B4-BE49-F238E27FC236}">
                <a16:creationId xmlns:a16="http://schemas.microsoft.com/office/drawing/2014/main" id="{3B1C68C8-7DF5-EC31-4F92-24CDCEA26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9115" y="1853800"/>
            <a:ext cx="749594" cy="385728"/>
          </a:xfrm>
          <a:prstGeom prst="rect">
            <a:avLst/>
          </a:prstGeom>
        </p:spPr>
      </p:pic>
      <p:pic>
        <p:nvPicPr>
          <p:cNvPr id="1047" name="Picture 1046">
            <a:extLst>
              <a:ext uri="{FF2B5EF4-FFF2-40B4-BE49-F238E27FC236}">
                <a16:creationId xmlns:a16="http://schemas.microsoft.com/office/drawing/2014/main" id="{3568E88B-83DE-56BB-6DA8-7C7798E1A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2522" y="1842720"/>
            <a:ext cx="749594" cy="385728"/>
          </a:xfrm>
          <a:prstGeom prst="rect">
            <a:avLst/>
          </a:prstGeom>
        </p:spPr>
      </p:pic>
      <p:pic>
        <p:nvPicPr>
          <p:cNvPr id="1048" name="Picture 1047">
            <a:extLst>
              <a:ext uri="{FF2B5EF4-FFF2-40B4-BE49-F238E27FC236}">
                <a16:creationId xmlns:a16="http://schemas.microsoft.com/office/drawing/2014/main" id="{37E4D874-7A12-8E4D-A496-4ECE4195B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2311" y="1842720"/>
            <a:ext cx="749594" cy="385728"/>
          </a:xfrm>
          <a:prstGeom prst="rect">
            <a:avLst/>
          </a:prstGeom>
        </p:spPr>
      </p:pic>
      <p:pic>
        <p:nvPicPr>
          <p:cNvPr id="1049" name="Picture 1048">
            <a:extLst>
              <a:ext uri="{FF2B5EF4-FFF2-40B4-BE49-F238E27FC236}">
                <a16:creationId xmlns:a16="http://schemas.microsoft.com/office/drawing/2014/main" id="{AE229373-E13A-55D8-B1F0-E5DE714F9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3823" y="1842720"/>
            <a:ext cx="749594" cy="385728"/>
          </a:xfrm>
          <a:prstGeom prst="rect">
            <a:avLst/>
          </a:prstGeom>
        </p:spPr>
      </p:pic>
      <p:pic>
        <p:nvPicPr>
          <p:cNvPr id="1050" name="Picture 1049">
            <a:extLst>
              <a:ext uri="{FF2B5EF4-FFF2-40B4-BE49-F238E27FC236}">
                <a16:creationId xmlns:a16="http://schemas.microsoft.com/office/drawing/2014/main" id="{1EA57082-7C6F-CB92-6196-759684035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485" y="1842720"/>
            <a:ext cx="749594" cy="385728"/>
          </a:xfrm>
          <a:prstGeom prst="rect">
            <a:avLst/>
          </a:prstGeom>
        </p:spPr>
      </p:pic>
      <p:pic>
        <p:nvPicPr>
          <p:cNvPr id="1051" name="Picture 1050">
            <a:extLst>
              <a:ext uri="{FF2B5EF4-FFF2-40B4-BE49-F238E27FC236}">
                <a16:creationId xmlns:a16="http://schemas.microsoft.com/office/drawing/2014/main" id="{211F25A8-F2A6-77A5-50F7-43116CCC3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5147" y="1833747"/>
            <a:ext cx="749594" cy="385728"/>
          </a:xfrm>
          <a:prstGeom prst="rect">
            <a:avLst/>
          </a:prstGeom>
        </p:spPr>
      </p:pic>
      <p:pic>
        <p:nvPicPr>
          <p:cNvPr id="1052" name="Picture 1051">
            <a:extLst>
              <a:ext uri="{FF2B5EF4-FFF2-40B4-BE49-F238E27FC236}">
                <a16:creationId xmlns:a16="http://schemas.microsoft.com/office/drawing/2014/main" id="{44067FC6-EE36-485C-0D6F-864F92D96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8554" y="1822667"/>
            <a:ext cx="749594" cy="385728"/>
          </a:xfrm>
          <a:prstGeom prst="rect">
            <a:avLst/>
          </a:prstGeom>
        </p:spPr>
      </p:pic>
      <p:pic>
        <p:nvPicPr>
          <p:cNvPr id="1053" name="Picture 1052">
            <a:extLst>
              <a:ext uri="{FF2B5EF4-FFF2-40B4-BE49-F238E27FC236}">
                <a16:creationId xmlns:a16="http://schemas.microsoft.com/office/drawing/2014/main" id="{DC8BB102-6D1F-4AFD-49C6-166730DA7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8343" y="1822667"/>
            <a:ext cx="749594" cy="385728"/>
          </a:xfrm>
          <a:prstGeom prst="rect">
            <a:avLst/>
          </a:prstGeom>
        </p:spPr>
      </p:pic>
      <p:pic>
        <p:nvPicPr>
          <p:cNvPr id="1054" name="Picture 1053">
            <a:extLst>
              <a:ext uri="{FF2B5EF4-FFF2-40B4-BE49-F238E27FC236}">
                <a16:creationId xmlns:a16="http://schemas.microsoft.com/office/drawing/2014/main" id="{2F7E517D-4A55-C9BA-591A-BED2442B4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9855" y="1822667"/>
            <a:ext cx="749594" cy="385728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EB3CDF2D-666E-8139-1AC6-F6A369CEF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5517" y="1822667"/>
            <a:ext cx="749594" cy="385728"/>
          </a:xfrm>
          <a:prstGeom prst="rect">
            <a:avLst/>
          </a:prstGeom>
        </p:spPr>
      </p:pic>
      <p:pic>
        <p:nvPicPr>
          <p:cNvPr id="1058" name="Picture 1057">
            <a:extLst>
              <a:ext uri="{FF2B5EF4-FFF2-40B4-BE49-F238E27FC236}">
                <a16:creationId xmlns:a16="http://schemas.microsoft.com/office/drawing/2014/main" id="{F732E095-0F52-ECBD-1486-CE824F1A2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636348" y="2274242"/>
            <a:ext cx="749594" cy="385728"/>
          </a:xfrm>
          <a:prstGeom prst="rect">
            <a:avLst/>
          </a:prstGeom>
        </p:spPr>
      </p:pic>
      <p:pic>
        <p:nvPicPr>
          <p:cNvPr id="1059" name="Picture 1058">
            <a:extLst>
              <a:ext uri="{FF2B5EF4-FFF2-40B4-BE49-F238E27FC236}">
                <a16:creationId xmlns:a16="http://schemas.microsoft.com/office/drawing/2014/main" id="{28C25038-300F-F885-328F-9ED4AA288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9823704" y="2241899"/>
            <a:ext cx="749594" cy="385728"/>
          </a:xfrm>
          <a:prstGeom prst="rect">
            <a:avLst/>
          </a:prstGeom>
        </p:spPr>
      </p:pic>
      <p:pic>
        <p:nvPicPr>
          <p:cNvPr id="1060" name="Picture 1059">
            <a:extLst>
              <a:ext uri="{FF2B5EF4-FFF2-40B4-BE49-F238E27FC236}">
                <a16:creationId xmlns:a16="http://schemas.microsoft.com/office/drawing/2014/main" id="{555F94CD-2795-FBD0-A5B7-E97D7CF8F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0347" y="3866174"/>
            <a:ext cx="749594" cy="385728"/>
          </a:xfrm>
          <a:prstGeom prst="rect">
            <a:avLst/>
          </a:prstGeom>
        </p:spPr>
      </p:pic>
      <p:pic>
        <p:nvPicPr>
          <p:cNvPr id="1062" name="Picture 1061">
            <a:extLst>
              <a:ext uri="{FF2B5EF4-FFF2-40B4-BE49-F238E27FC236}">
                <a16:creationId xmlns:a16="http://schemas.microsoft.com/office/drawing/2014/main" id="{4FA557DD-B00B-45E5-B76C-6405B07E3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3754" y="3855094"/>
            <a:ext cx="749594" cy="385728"/>
          </a:xfrm>
          <a:prstGeom prst="rect">
            <a:avLst/>
          </a:prstGeom>
        </p:spPr>
      </p:pic>
      <p:pic>
        <p:nvPicPr>
          <p:cNvPr id="1063" name="Picture 1062">
            <a:extLst>
              <a:ext uri="{FF2B5EF4-FFF2-40B4-BE49-F238E27FC236}">
                <a16:creationId xmlns:a16="http://schemas.microsoft.com/office/drawing/2014/main" id="{06F2218B-E160-C13B-60F4-E1E48AF00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543" y="3855094"/>
            <a:ext cx="749594" cy="385728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267EC568-8AB6-EA29-920B-A77BA9760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863" y="3866174"/>
            <a:ext cx="749594" cy="385728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268F5A0E-697B-B419-6DD0-AA2FCC0AD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2270" y="3855094"/>
            <a:ext cx="749594" cy="385728"/>
          </a:xfrm>
          <a:prstGeom prst="rect">
            <a:avLst/>
          </a:prstGeom>
        </p:spPr>
      </p:pic>
      <p:pic>
        <p:nvPicPr>
          <p:cNvPr id="1068" name="Picture 1067">
            <a:extLst>
              <a:ext uri="{FF2B5EF4-FFF2-40B4-BE49-F238E27FC236}">
                <a16:creationId xmlns:a16="http://schemas.microsoft.com/office/drawing/2014/main" id="{CB752E2C-F2B0-0D9B-38E1-0A401FCBA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2059" y="3855094"/>
            <a:ext cx="749594" cy="385728"/>
          </a:xfrm>
          <a:prstGeom prst="rect">
            <a:avLst/>
          </a:prstGeom>
        </p:spPr>
      </p:pic>
      <p:pic>
        <p:nvPicPr>
          <p:cNvPr id="1069" name="Picture 4" descr="Home - Zindigi">
            <a:extLst>
              <a:ext uri="{FF2B5EF4-FFF2-40B4-BE49-F238E27FC236}">
                <a16:creationId xmlns:a16="http://schemas.microsoft.com/office/drawing/2014/main" id="{168CBD81-3503-1CC9-FCBB-5EEC7811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16" y="4897202"/>
            <a:ext cx="1645443" cy="45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azz Cash Logo PNG Vector (EPS) Free Download">
            <a:extLst>
              <a:ext uri="{FF2B5EF4-FFF2-40B4-BE49-F238E27FC236}">
                <a16:creationId xmlns:a16="http://schemas.microsoft.com/office/drawing/2014/main" id="{53F18C14-3F53-5ED5-776E-481CB0AF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11" y="4770227"/>
            <a:ext cx="1123747" cy="55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Jazz Business">
            <a:extLst>
              <a:ext uri="{FF2B5EF4-FFF2-40B4-BE49-F238E27FC236}">
                <a16:creationId xmlns:a16="http://schemas.microsoft.com/office/drawing/2014/main" id="{0DE1E8CA-CA97-8B2F-CCC7-7C038CE0D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04" y="4619283"/>
            <a:ext cx="757035" cy="81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5D9BD-1ADE-A8A1-9A94-FE70007C31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79" y="4420985"/>
            <a:ext cx="803003" cy="10997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F4EFA0-0F9F-49AC-B94B-75E6E6F30E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024" y="2928404"/>
            <a:ext cx="1829776" cy="18297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2B6B04-9663-9261-1ABD-49597C0242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7946" y="2977105"/>
            <a:ext cx="1899864" cy="1856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03C646-6222-5BB4-2E44-7C0FD586D0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3382" y="3248714"/>
            <a:ext cx="1435625" cy="1435625"/>
          </a:xfrm>
          <a:prstGeom prst="rect">
            <a:avLst/>
          </a:prstGeom>
        </p:spPr>
      </p:pic>
      <p:pic>
        <p:nvPicPr>
          <p:cNvPr id="22" name="Picture 2" descr="Foodpanda---Pink-Logo – The Talent Games">
            <a:extLst>
              <a:ext uri="{FF2B5EF4-FFF2-40B4-BE49-F238E27FC236}">
                <a16:creationId xmlns:a16="http://schemas.microsoft.com/office/drawing/2014/main" id="{9C1354BC-1367-0330-5D17-7C6A4905E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288" y="4782055"/>
            <a:ext cx="877143" cy="51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Pakistan State Oil - Wikipedia">
            <a:extLst>
              <a:ext uri="{FF2B5EF4-FFF2-40B4-BE49-F238E27FC236}">
                <a16:creationId xmlns:a16="http://schemas.microsoft.com/office/drawing/2014/main" id="{388A98A3-4D98-EF87-6E83-16C6BBDC2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021" y="4457163"/>
            <a:ext cx="852808" cy="7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oyota Logo, HD Png, Meaning">
            <a:extLst>
              <a:ext uri="{FF2B5EF4-FFF2-40B4-BE49-F238E27FC236}">
                <a16:creationId xmlns:a16="http://schemas.microsoft.com/office/drawing/2014/main" id="{92C28CC8-2572-1A19-8682-B75D51AC8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882" y="4283895"/>
            <a:ext cx="874528" cy="74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306;p44">
            <a:extLst>
              <a:ext uri="{FF2B5EF4-FFF2-40B4-BE49-F238E27FC236}">
                <a16:creationId xmlns:a16="http://schemas.microsoft.com/office/drawing/2014/main" id="{3F4D2794-F4D8-0FC8-F713-987857013EE9}"/>
              </a:ext>
            </a:extLst>
          </p:cNvPr>
          <p:cNvSpPr txBox="1">
            <a:spLocks/>
          </p:cNvSpPr>
          <p:nvPr/>
        </p:nvSpPr>
        <p:spPr>
          <a:xfrm>
            <a:off x="5317257" y="2867845"/>
            <a:ext cx="1606093" cy="420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Jazz Ecosystem</a:t>
            </a:r>
          </a:p>
        </p:txBody>
      </p:sp>
      <p:sp>
        <p:nvSpPr>
          <p:cNvPr id="26" name="Google Shape;306;p44">
            <a:extLst>
              <a:ext uri="{FF2B5EF4-FFF2-40B4-BE49-F238E27FC236}">
                <a16:creationId xmlns:a16="http://schemas.microsoft.com/office/drawing/2014/main" id="{245D3E53-CFC2-33D9-1510-028C0950E91C}"/>
              </a:ext>
            </a:extLst>
          </p:cNvPr>
          <p:cNvSpPr txBox="1">
            <a:spLocks/>
          </p:cNvSpPr>
          <p:nvPr/>
        </p:nvSpPr>
        <p:spPr>
          <a:xfrm>
            <a:off x="9355615" y="2670320"/>
            <a:ext cx="1606093" cy="420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7C0B3E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Pakistan B2B</a:t>
            </a:r>
          </a:p>
        </p:txBody>
      </p:sp>
      <p:sp>
        <p:nvSpPr>
          <p:cNvPr id="27" name="Google Shape;306;p44">
            <a:extLst>
              <a:ext uri="{FF2B5EF4-FFF2-40B4-BE49-F238E27FC236}">
                <a16:creationId xmlns:a16="http://schemas.microsoft.com/office/drawing/2014/main" id="{51E65310-0073-C24A-1385-7F1CCCC56C94}"/>
              </a:ext>
            </a:extLst>
          </p:cNvPr>
          <p:cNvSpPr txBox="1">
            <a:spLocks/>
          </p:cNvSpPr>
          <p:nvPr/>
        </p:nvSpPr>
        <p:spPr>
          <a:xfrm>
            <a:off x="4376356" y="5454880"/>
            <a:ext cx="1606093" cy="420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rgbClr val="8F0032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Implementation Partner</a:t>
            </a:r>
          </a:p>
        </p:txBody>
      </p:sp>
      <p:sp>
        <p:nvSpPr>
          <p:cNvPr id="29" name="Google Shape;306;p44">
            <a:extLst>
              <a:ext uri="{FF2B5EF4-FFF2-40B4-BE49-F238E27FC236}">
                <a16:creationId xmlns:a16="http://schemas.microsoft.com/office/drawing/2014/main" id="{5D62C18D-0597-359C-2EF0-6474631E3F6C}"/>
              </a:ext>
            </a:extLst>
          </p:cNvPr>
          <p:cNvSpPr txBox="1">
            <a:spLocks/>
          </p:cNvSpPr>
          <p:nvPr/>
        </p:nvSpPr>
        <p:spPr>
          <a:xfrm>
            <a:off x="5406686" y="5306727"/>
            <a:ext cx="1606093" cy="420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rgbClr val="8F0032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Payment Channel</a:t>
            </a:r>
          </a:p>
        </p:txBody>
      </p:sp>
      <p:sp>
        <p:nvSpPr>
          <p:cNvPr id="30" name="Google Shape;306;p44">
            <a:extLst>
              <a:ext uri="{FF2B5EF4-FFF2-40B4-BE49-F238E27FC236}">
                <a16:creationId xmlns:a16="http://schemas.microsoft.com/office/drawing/2014/main" id="{EBA70A19-1CBE-F467-4313-0846E214AFBF}"/>
              </a:ext>
            </a:extLst>
          </p:cNvPr>
          <p:cNvSpPr txBox="1">
            <a:spLocks/>
          </p:cNvSpPr>
          <p:nvPr/>
        </p:nvSpPr>
        <p:spPr>
          <a:xfrm>
            <a:off x="6384181" y="5516056"/>
            <a:ext cx="1606093" cy="420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rgbClr val="8F0032"/>
                </a:solidFill>
                <a:latin typeface="Tenor Sans" panose="02000000000000000000" pitchFamily="2" charset="0"/>
                <a:ea typeface="Segoe UI Black" panose="020B0A02040204020203" pitchFamily="34" charset="0"/>
              </a:rPr>
              <a:t>BaaS Platform</a:t>
            </a:r>
          </a:p>
        </p:txBody>
      </p:sp>
    </p:spTree>
    <p:extLst>
      <p:ext uri="{BB962C8B-B14F-4D97-AF65-F5344CB8AC3E}">
        <p14:creationId xmlns:p14="http://schemas.microsoft.com/office/powerpoint/2010/main" val="34184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22406</TotalTime>
  <Words>506</Words>
  <Application>Microsoft Office PowerPoint</Application>
  <PresentationFormat>Widescreen</PresentationFormat>
  <Paragraphs>143</Paragraphs>
  <Slides>25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Roboto Condensed Light</vt:lpstr>
      <vt:lpstr>Segoe UI Black</vt:lpstr>
      <vt:lpstr>Tenor Sans</vt:lpstr>
      <vt:lpstr>Times New Roman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Salman Anjum - BA</dc:creator>
  <cp:lastModifiedBy>LENOVO</cp:lastModifiedBy>
  <cp:revision>196</cp:revision>
  <dcterms:created xsi:type="dcterms:W3CDTF">2021-09-14T12:24:46Z</dcterms:created>
  <dcterms:modified xsi:type="dcterms:W3CDTF">2022-11-24T11:21:13Z</dcterms:modified>
</cp:coreProperties>
</file>